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6"/>
  </p:notesMasterIdLst>
  <p:sldIdLst>
    <p:sldId id="270" r:id="rId2"/>
    <p:sldId id="276" r:id="rId3"/>
    <p:sldId id="274" r:id="rId4"/>
    <p:sldId id="275"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2" d="100"/>
          <a:sy n="82" d="100"/>
        </p:scale>
        <p:origin x="96"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641B7F-E74F-48D2-B460-9B23C445C437}" type="datetimeFigureOut">
              <a:rPr lang="en-GB" smtClean="0"/>
              <a:t>26/10/2021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797A63-F68D-4089-B6CC-F02D4BE6B247}" type="slidenum">
              <a:rPr lang="en-GB" smtClean="0"/>
              <a:t>‹#›</a:t>
            </a:fld>
            <a:endParaRPr lang="en-GB"/>
          </a:p>
        </p:txBody>
      </p:sp>
    </p:spTree>
    <p:extLst>
      <p:ext uri="{BB962C8B-B14F-4D97-AF65-F5344CB8AC3E}">
        <p14:creationId xmlns:p14="http://schemas.microsoft.com/office/powerpoint/2010/main" val="3668130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B4AF60A-713C-41BA-9788-4C493DDC0A9C}" type="datetimeFigureOut">
              <a:rPr lang="en-US" dirty="0"/>
              <a:t>10/26/2021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4C08AF-84E6-4329-8E67-FEA434B47075}" type="datetimeFigureOut">
              <a:rPr lang="en-US" dirty="0"/>
              <a:t>10/26/2021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4F6EE328-6AFF-436B-881F-213D56084544}" type="datetimeFigureOut">
              <a:rPr lang="en-US" dirty="0"/>
              <a:t>10/26/2021</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02069A-09EE-4C7C-86A4-2314A404921D}" type="datetimeFigureOut">
              <a:rPr lang="en-US" dirty="0"/>
              <a:t>10/26/2021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6EE7F1-171E-411F-96CA-A251A21496E7}" type="datetimeFigureOut">
              <a:rPr lang="en-US" dirty="0"/>
              <a:t>10/26/2021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72C98D-A273-4547-9B92-97D7769F71A6}" type="datetimeFigureOut">
              <a:rPr lang="en-US" dirty="0"/>
              <a:t>10/26/2021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B7CD67-0644-446C-B2AD-1C09BF34F286}" type="datetimeFigureOut">
              <a:rPr lang="en-US" dirty="0"/>
              <a:t>10/26/2021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480828-6983-48AD-9E27-CBD3696F837E}" type="datetimeFigureOut">
              <a:rPr lang="en-US" dirty="0"/>
              <a:t>10/26/2021</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5EFB91-0324-450E-B17F-36DC0ECCE413}" type="datetimeFigureOut">
              <a:rPr lang="en-US" dirty="0"/>
              <a:t>10/26/2021</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5E0FA7-C445-42F7-AF66-A4F5A6FC8A9C}" type="datetimeFigureOut">
              <a:rPr lang="en-US" dirty="0"/>
              <a:t>10/26/2021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5AC5C5-1A57-4420-8AFB-CE41693A794B}" type="datetimeFigureOut">
              <a:rPr lang="en-US" dirty="0"/>
              <a:t>10/26/2021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52E37674-C1BA-4107-9B06-6D4CAC3A3DF5}" type="datetimeFigureOut">
              <a:rPr lang="en-US" dirty="0"/>
              <a:t>10/26/2021</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n-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C70C9C1-4C26-457E-A529-B8091CAC17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0070" y="0"/>
            <a:ext cx="7541930"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3" name="Content Placeholder 2">
            <a:extLst>
              <a:ext uri="{FF2B5EF4-FFF2-40B4-BE49-F238E27FC236}">
                <a16:creationId xmlns:a16="http://schemas.microsoft.com/office/drawing/2014/main" id="{FDD3C050-014B-4E32-8A3B-2F147DD0DCCD}"/>
              </a:ext>
            </a:extLst>
          </p:cNvPr>
          <p:cNvSpPr>
            <a:spLocks noGrp="1"/>
          </p:cNvSpPr>
          <p:nvPr>
            <p:ph idx="1"/>
          </p:nvPr>
        </p:nvSpPr>
        <p:spPr>
          <a:xfrm>
            <a:off x="5648581" y="3745585"/>
            <a:ext cx="2917903" cy="1690056"/>
          </a:xfrm>
        </p:spPr>
        <p:txBody>
          <a:bodyPr>
            <a:normAutofit/>
          </a:bodyPr>
          <a:lstStyle/>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1800" dirty="0"/>
          </a:p>
        </p:txBody>
      </p:sp>
      <p:grpSp>
        <p:nvGrpSpPr>
          <p:cNvPr id="25" name="Group 24">
            <a:extLst>
              <a:ext uri="{FF2B5EF4-FFF2-40B4-BE49-F238E27FC236}">
                <a16:creationId xmlns:a16="http://schemas.microsoft.com/office/drawing/2014/main" id="{099FE2EA-9E5E-4C8E-A341-C1D5842A205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6" name="Oval 25">
              <a:extLst>
                <a:ext uri="{FF2B5EF4-FFF2-40B4-BE49-F238E27FC236}">
                  <a16:creationId xmlns:a16="http://schemas.microsoft.com/office/drawing/2014/main" id="{D6974EC8-68EF-4705-928A-14A203F251F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3">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7" name="Oval 26">
              <a:extLst>
                <a:ext uri="{FF2B5EF4-FFF2-40B4-BE49-F238E27FC236}">
                  <a16:creationId xmlns:a16="http://schemas.microsoft.com/office/drawing/2014/main" id="{6F8E3E59-4600-4A0E-AFE3-8B8CC1D27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pic>
        <p:nvPicPr>
          <p:cNvPr id="7" name="Picture 6"/>
          <p:cNvPicPr>
            <a:picLocks noChangeAspect="1"/>
          </p:cNvPicPr>
          <p:nvPr/>
        </p:nvPicPr>
        <p:blipFill rotWithShape="1">
          <a:blip r:embed="rId4"/>
          <a:srcRect l="2554" t="11895" r="927" b="11715"/>
          <a:stretch/>
        </p:blipFill>
        <p:spPr>
          <a:xfrm>
            <a:off x="139248" y="292097"/>
            <a:ext cx="4481628" cy="6166184"/>
          </a:xfrm>
          <a:prstGeom prst="rect">
            <a:avLst/>
          </a:prstGeom>
        </p:spPr>
      </p:pic>
      <p:sp>
        <p:nvSpPr>
          <p:cNvPr id="11" name="Rectangle 10"/>
          <p:cNvSpPr/>
          <p:nvPr/>
        </p:nvSpPr>
        <p:spPr>
          <a:xfrm>
            <a:off x="4799637" y="834742"/>
            <a:ext cx="6096000" cy="353943"/>
          </a:xfrm>
          <a:prstGeom prst="rect">
            <a:avLst/>
          </a:prstGeom>
        </p:spPr>
        <p:txBody>
          <a:bodyPr>
            <a:spAutoFit/>
          </a:bodyPr>
          <a:lstStyle/>
          <a:p>
            <a:endParaRPr lang="en-GB" sz="1700" dirty="0">
              <a:solidFill>
                <a:srgbClr val="7030A0"/>
              </a:solidFill>
            </a:endParaRPr>
          </a:p>
        </p:txBody>
      </p:sp>
      <p:sp>
        <p:nvSpPr>
          <p:cNvPr id="17" name="Title 16"/>
          <p:cNvSpPr>
            <a:spLocks noGrp="1"/>
          </p:cNvSpPr>
          <p:nvPr>
            <p:ph type="title"/>
          </p:nvPr>
        </p:nvSpPr>
        <p:spPr>
          <a:xfrm>
            <a:off x="4945211" y="1913182"/>
            <a:ext cx="5950426" cy="4253074"/>
          </a:xfrm>
        </p:spPr>
        <p:txBody>
          <a:bodyPr>
            <a:normAutofit fontScale="90000"/>
          </a:bodyPr>
          <a:lstStyle/>
          <a:p>
            <a:r>
              <a:rPr lang="en-GB" dirty="0" smtClean="0"/>
              <a:t>Aims &amp; </a:t>
            </a:r>
            <a:r>
              <a:rPr lang="en-GB" dirty="0" smtClean="0"/>
              <a:t>Objectives… </a:t>
            </a:r>
            <a:r>
              <a:rPr lang="en-GB" dirty="0" smtClean="0"/>
              <a:t/>
            </a:r>
            <a:br>
              <a:rPr lang="en-GB" dirty="0" smtClean="0"/>
            </a:br>
            <a:r>
              <a:rPr lang="en-GB" dirty="0"/>
              <a:t/>
            </a:r>
            <a:br>
              <a:rPr lang="en-GB" dirty="0"/>
            </a:br>
            <a:r>
              <a:rPr lang="en-GB" sz="3100" dirty="0" smtClean="0">
                <a:solidFill>
                  <a:srgbClr val="7030A0"/>
                </a:solidFill>
              </a:rPr>
              <a:t>* Aid transition to the </a:t>
            </a:r>
            <a:r>
              <a:rPr lang="en-GB" sz="3100" dirty="0" smtClean="0">
                <a:solidFill>
                  <a:srgbClr val="7030A0"/>
                </a:solidFill>
              </a:rPr>
              <a:t>College</a:t>
            </a:r>
            <a:r>
              <a:rPr lang="en-GB" sz="3100" dirty="0" smtClean="0"/>
              <a:t/>
            </a:r>
            <a:br>
              <a:rPr lang="en-GB" sz="3100" dirty="0" smtClean="0"/>
            </a:br>
            <a:r>
              <a:rPr lang="en-GB" sz="3100" dirty="0" smtClean="0"/>
              <a:t/>
            </a:r>
            <a:br>
              <a:rPr lang="en-GB" sz="3100" dirty="0" smtClean="0"/>
            </a:br>
            <a:r>
              <a:rPr lang="en-GB" sz="3100" dirty="0" smtClean="0">
                <a:solidFill>
                  <a:srgbClr val="002060"/>
                </a:solidFill>
              </a:rPr>
              <a:t>* Support lost learning as a  result of the pandemic </a:t>
            </a:r>
            <a:r>
              <a:rPr lang="en-GB" sz="3100" dirty="0" smtClean="0"/>
              <a:t/>
            </a:r>
            <a:br>
              <a:rPr lang="en-GB" sz="3100" dirty="0" smtClean="0"/>
            </a:br>
            <a:r>
              <a:rPr lang="en-GB" sz="3100" dirty="0" smtClean="0">
                <a:solidFill>
                  <a:srgbClr val="7030A0"/>
                </a:solidFill>
              </a:rPr>
              <a:t/>
            </a:r>
            <a:br>
              <a:rPr lang="en-GB" sz="3100" dirty="0" smtClean="0">
                <a:solidFill>
                  <a:srgbClr val="7030A0"/>
                </a:solidFill>
              </a:rPr>
            </a:br>
            <a:r>
              <a:rPr lang="en-GB" sz="3100" dirty="0" smtClean="0">
                <a:solidFill>
                  <a:srgbClr val="7030A0"/>
                </a:solidFill>
              </a:rPr>
              <a:t>* Build early relationships with </a:t>
            </a:r>
            <a:r>
              <a:rPr lang="en-GB" sz="3100" dirty="0" smtClean="0">
                <a:solidFill>
                  <a:srgbClr val="7030A0"/>
                </a:solidFill>
              </a:rPr>
              <a:t>staff</a:t>
            </a:r>
            <a:br>
              <a:rPr lang="en-GB" sz="3100" dirty="0" smtClean="0">
                <a:solidFill>
                  <a:srgbClr val="7030A0"/>
                </a:solidFill>
              </a:rPr>
            </a:br>
            <a:r>
              <a:rPr lang="en-GB" sz="3100" dirty="0" smtClean="0"/>
              <a:t/>
            </a:r>
            <a:br>
              <a:rPr lang="en-GB" sz="3100" dirty="0" smtClean="0"/>
            </a:br>
            <a:r>
              <a:rPr lang="en-GB" sz="3100" dirty="0" smtClean="0">
                <a:solidFill>
                  <a:srgbClr val="002060"/>
                </a:solidFill>
              </a:rPr>
              <a:t>* Alleviate </a:t>
            </a:r>
            <a:r>
              <a:rPr lang="en-GB" sz="3100" dirty="0" smtClean="0">
                <a:solidFill>
                  <a:srgbClr val="002060"/>
                </a:solidFill>
              </a:rPr>
              <a:t>fears and anxieties</a:t>
            </a:r>
            <a:r>
              <a:rPr lang="en-GB" sz="3100" dirty="0" smtClean="0"/>
              <a:t/>
            </a:r>
            <a:br>
              <a:rPr lang="en-GB" sz="3100" dirty="0" smtClean="0"/>
            </a:br>
            <a:r>
              <a:rPr lang="en-GB" sz="3100" dirty="0" smtClean="0"/>
              <a:t/>
            </a:r>
            <a:br>
              <a:rPr lang="en-GB" sz="3100" dirty="0" smtClean="0"/>
            </a:br>
            <a:r>
              <a:rPr lang="en-GB" sz="3100" dirty="0" smtClean="0">
                <a:solidFill>
                  <a:srgbClr val="7030A0"/>
                </a:solidFill>
              </a:rPr>
              <a:t>* Have fun and try new activities </a:t>
            </a:r>
            <a:r>
              <a:rPr lang="en-GB" sz="3100" dirty="0" smtClean="0">
                <a:solidFill>
                  <a:srgbClr val="7030A0"/>
                </a:solidFill>
              </a:rPr>
              <a:t> </a:t>
            </a:r>
            <a:r>
              <a:rPr lang="en-GB" sz="3100" dirty="0" smtClean="0"/>
              <a:t/>
            </a:r>
            <a:br>
              <a:rPr lang="en-GB" sz="3100" dirty="0" smtClean="0"/>
            </a:br>
            <a:r>
              <a:rPr lang="en-GB" sz="3100" dirty="0" smtClean="0"/>
              <a:t/>
            </a:r>
            <a:br>
              <a:rPr lang="en-GB" sz="3100" dirty="0" smtClean="0"/>
            </a:br>
            <a:r>
              <a:rPr lang="en-GB" dirty="0" smtClean="0"/>
              <a:t/>
            </a:r>
            <a:br>
              <a:rPr lang="en-GB" dirty="0" smtClean="0"/>
            </a:br>
            <a:endParaRPr lang="en-GB" dirty="0"/>
          </a:p>
        </p:txBody>
      </p:sp>
    </p:spTree>
    <p:extLst>
      <p:ext uri="{BB962C8B-B14F-4D97-AF65-F5344CB8AC3E}">
        <p14:creationId xmlns:p14="http://schemas.microsoft.com/office/powerpoint/2010/main" val="11749568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C70C9C1-4C26-457E-A529-B8091CAC17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0070" y="0"/>
            <a:ext cx="7541930"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3" name="Content Placeholder 2">
            <a:extLst>
              <a:ext uri="{FF2B5EF4-FFF2-40B4-BE49-F238E27FC236}">
                <a16:creationId xmlns:a16="http://schemas.microsoft.com/office/drawing/2014/main" id="{FDD3C050-014B-4E32-8A3B-2F147DD0DCCD}"/>
              </a:ext>
            </a:extLst>
          </p:cNvPr>
          <p:cNvSpPr>
            <a:spLocks noGrp="1"/>
          </p:cNvSpPr>
          <p:nvPr>
            <p:ph idx="1"/>
          </p:nvPr>
        </p:nvSpPr>
        <p:spPr>
          <a:xfrm>
            <a:off x="5648581" y="3745585"/>
            <a:ext cx="2917903" cy="1690056"/>
          </a:xfrm>
        </p:spPr>
        <p:txBody>
          <a:bodyPr>
            <a:normAutofit/>
          </a:bodyPr>
          <a:lstStyle/>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1800" dirty="0"/>
          </a:p>
        </p:txBody>
      </p:sp>
      <p:grpSp>
        <p:nvGrpSpPr>
          <p:cNvPr id="25" name="Group 24">
            <a:extLst>
              <a:ext uri="{FF2B5EF4-FFF2-40B4-BE49-F238E27FC236}">
                <a16:creationId xmlns:a16="http://schemas.microsoft.com/office/drawing/2014/main" id="{099FE2EA-9E5E-4C8E-A341-C1D5842A205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6" name="Oval 25">
              <a:extLst>
                <a:ext uri="{FF2B5EF4-FFF2-40B4-BE49-F238E27FC236}">
                  <a16:creationId xmlns:a16="http://schemas.microsoft.com/office/drawing/2014/main" id="{D6974EC8-68EF-4705-928A-14A203F251F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3">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7" name="Oval 26">
              <a:extLst>
                <a:ext uri="{FF2B5EF4-FFF2-40B4-BE49-F238E27FC236}">
                  <a16:creationId xmlns:a16="http://schemas.microsoft.com/office/drawing/2014/main" id="{6F8E3E59-4600-4A0E-AFE3-8B8CC1D27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pic>
        <p:nvPicPr>
          <p:cNvPr id="7" name="Picture 6"/>
          <p:cNvPicPr>
            <a:picLocks noChangeAspect="1"/>
          </p:cNvPicPr>
          <p:nvPr/>
        </p:nvPicPr>
        <p:blipFill rotWithShape="1">
          <a:blip r:embed="rId4"/>
          <a:srcRect l="2554" t="11895" r="927" b="11715"/>
          <a:stretch/>
        </p:blipFill>
        <p:spPr>
          <a:xfrm>
            <a:off x="139248" y="292097"/>
            <a:ext cx="4481628" cy="6166184"/>
          </a:xfrm>
          <a:prstGeom prst="rect">
            <a:avLst/>
          </a:prstGeom>
        </p:spPr>
      </p:pic>
      <p:sp>
        <p:nvSpPr>
          <p:cNvPr id="11" name="Rectangle 10"/>
          <p:cNvSpPr/>
          <p:nvPr/>
        </p:nvSpPr>
        <p:spPr>
          <a:xfrm>
            <a:off x="4799637" y="834742"/>
            <a:ext cx="6096000" cy="1400383"/>
          </a:xfrm>
          <a:prstGeom prst="rect">
            <a:avLst/>
          </a:prstGeom>
        </p:spPr>
        <p:txBody>
          <a:bodyPr>
            <a:spAutoFit/>
          </a:bodyPr>
          <a:lstStyle/>
          <a:p>
            <a:r>
              <a:rPr lang="en-GB" sz="1700" dirty="0">
                <a:solidFill>
                  <a:srgbClr val="7030A0"/>
                </a:solidFill>
              </a:rPr>
              <a:t>Honestly, the summer school has been a welcomed distraction for my son after the events of the past year. He comes home full of joy and chatting about his day. Thank you so much for giving the children this wonderful experience to adapt to their new school</a:t>
            </a:r>
          </a:p>
        </p:txBody>
      </p:sp>
      <p:sp>
        <p:nvSpPr>
          <p:cNvPr id="14" name="Rectangle 13"/>
          <p:cNvSpPr/>
          <p:nvPr/>
        </p:nvSpPr>
        <p:spPr>
          <a:xfrm>
            <a:off x="4799637" y="3793817"/>
            <a:ext cx="6096000" cy="877163"/>
          </a:xfrm>
          <a:prstGeom prst="rect">
            <a:avLst/>
          </a:prstGeom>
        </p:spPr>
        <p:txBody>
          <a:bodyPr>
            <a:spAutoFit/>
          </a:bodyPr>
          <a:lstStyle/>
          <a:p>
            <a:r>
              <a:rPr lang="en-GB" sz="1700" dirty="0" smtClean="0">
                <a:solidFill>
                  <a:srgbClr val="7030A0"/>
                </a:solidFill>
              </a:rPr>
              <a:t>It </a:t>
            </a:r>
            <a:r>
              <a:rPr lang="en-GB" sz="1700" dirty="0">
                <a:solidFill>
                  <a:srgbClr val="7030A0"/>
                </a:solidFill>
              </a:rPr>
              <a:t>was great as it was. Excellent start for Layla. I believe that she will be more confident and less anxious about starting in August. Thank you to all involved!</a:t>
            </a:r>
          </a:p>
        </p:txBody>
      </p:sp>
      <p:sp>
        <p:nvSpPr>
          <p:cNvPr id="17" name="Title 16"/>
          <p:cNvSpPr>
            <a:spLocks noGrp="1"/>
          </p:cNvSpPr>
          <p:nvPr>
            <p:ph type="title"/>
          </p:nvPr>
        </p:nvSpPr>
        <p:spPr>
          <a:xfrm>
            <a:off x="4799636" y="834741"/>
            <a:ext cx="4693279" cy="464873"/>
          </a:xfrm>
        </p:spPr>
        <p:txBody>
          <a:bodyPr>
            <a:normAutofit fontScale="90000"/>
          </a:bodyPr>
          <a:lstStyle/>
          <a:p>
            <a:r>
              <a:rPr lang="en-GB" dirty="0" smtClean="0"/>
              <a:t>Feedback…</a:t>
            </a:r>
            <a:br>
              <a:rPr lang="en-GB" dirty="0" smtClean="0"/>
            </a:br>
            <a:r>
              <a:rPr lang="en-GB" dirty="0"/>
              <a:t/>
            </a:r>
            <a:br>
              <a:rPr lang="en-GB" dirty="0"/>
            </a:br>
            <a:endParaRPr lang="en-GB" dirty="0"/>
          </a:p>
        </p:txBody>
      </p:sp>
      <p:sp>
        <p:nvSpPr>
          <p:cNvPr id="18" name="Rectangle 17"/>
          <p:cNvSpPr/>
          <p:nvPr/>
        </p:nvSpPr>
        <p:spPr>
          <a:xfrm>
            <a:off x="4799637" y="2210146"/>
            <a:ext cx="6096000" cy="1661993"/>
          </a:xfrm>
          <a:prstGeom prst="rect">
            <a:avLst/>
          </a:prstGeom>
        </p:spPr>
        <p:txBody>
          <a:bodyPr>
            <a:spAutoFit/>
          </a:bodyPr>
          <a:lstStyle/>
          <a:p>
            <a:r>
              <a:rPr lang="en-GB" sz="1700" dirty="0" smtClean="0">
                <a:solidFill>
                  <a:schemeClr val="accent1">
                    <a:lumMod val="50000"/>
                  </a:schemeClr>
                </a:solidFill>
              </a:rPr>
              <a:t>It’s </a:t>
            </a:r>
            <a:r>
              <a:rPr lang="en-GB" sz="1700" dirty="0">
                <a:solidFill>
                  <a:schemeClr val="accent1">
                    <a:lumMod val="50000"/>
                  </a:schemeClr>
                </a:solidFill>
              </a:rPr>
              <a:t>been amazing. Oliver has loved attending, so much so he came back for week 2. Thank you for making such a good impression and making him feel welcome. He’s really enjoyed the music and sports and he had the opportunity to play guitar which he wants to continue in September. Thank again. Faultless.</a:t>
            </a:r>
          </a:p>
        </p:txBody>
      </p:sp>
      <p:sp>
        <p:nvSpPr>
          <p:cNvPr id="19" name="Rectangle 18"/>
          <p:cNvSpPr/>
          <p:nvPr/>
        </p:nvSpPr>
        <p:spPr>
          <a:xfrm>
            <a:off x="4799637" y="4683725"/>
            <a:ext cx="6096000" cy="1661993"/>
          </a:xfrm>
          <a:prstGeom prst="rect">
            <a:avLst/>
          </a:prstGeom>
        </p:spPr>
        <p:txBody>
          <a:bodyPr>
            <a:spAutoFit/>
          </a:bodyPr>
          <a:lstStyle/>
          <a:p>
            <a:r>
              <a:rPr lang="en-GB" sz="1700" dirty="0" smtClean="0">
                <a:solidFill>
                  <a:srgbClr val="002060"/>
                </a:solidFill>
              </a:rPr>
              <a:t>Harrison </a:t>
            </a:r>
            <a:r>
              <a:rPr lang="en-GB" sz="1700" dirty="0">
                <a:solidFill>
                  <a:srgbClr val="002060"/>
                </a:solidFill>
              </a:rPr>
              <a:t>has loved his week at Summer School! He’s come home buzzing everyday about all the new sports he’s been able to try as well as playing the drums, guitar and keyboards. The week has really alleviated any worries he had as well as being informative and fun. Massive thank you to all the staff involved.</a:t>
            </a:r>
          </a:p>
        </p:txBody>
      </p:sp>
    </p:spTree>
    <p:extLst>
      <p:ext uri="{BB962C8B-B14F-4D97-AF65-F5344CB8AC3E}">
        <p14:creationId xmlns:p14="http://schemas.microsoft.com/office/powerpoint/2010/main" val="31036726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C70C9C1-4C26-457E-A529-B8091CAC17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0070" y="0"/>
            <a:ext cx="7541930"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3" name="Content Placeholder 2">
            <a:extLst>
              <a:ext uri="{FF2B5EF4-FFF2-40B4-BE49-F238E27FC236}">
                <a16:creationId xmlns:a16="http://schemas.microsoft.com/office/drawing/2014/main" id="{FDD3C050-014B-4E32-8A3B-2F147DD0DCCD}"/>
              </a:ext>
            </a:extLst>
          </p:cNvPr>
          <p:cNvSpPr>
            <a:spLocks noGrp="1"/>
          </p:cNvSpPr>
          <p:nvPr>
            <p:ph idx="1"/>
          </p:nvPr>
        </p:nvSpPr>
        <p:spPr>
          <a:xfrm>
            <a:off x="5648581" y="3745585"/>
            <a:ext cx="2917903" cy="1690056"/>
          </a:xfrm>
        </p:spPr>
        <p:txBody>
          <a:bodyPr>
            <a:normAutofit/>
          </a:bodyPr>
          <a:lstStyle/>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1800" dirty="0"/>
          </a:p>
        </p:txBody>
      </p:sp>
      <p:grpSp>
        <p:nvGrpSpPr>
          <p:cNvPr id="25" name="Group 24">
            <a:extLst>
              <a:ext uri="{FF2B5EF4-FFF2-40B4-BE49-F238E27FC236}">
                <a16:creationId xmlns:a16="http://schemas.microsoft.com/office/drawing/2014/main" id="{099FE2EA-9E5E-4C8E-A341-C1D5842A205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6" name="Oval 25">
              <a:extLst>
                <a:ext uri="{FF2B5EF4-FFF2-40B4-BE49-F238E27FC236}">
                  <a16:creationId xmlns:a16="http://schemas.microsoft.com/office/drawing/2014/main" id="{D6974EC8-68EF-4705-928A-14A203F251F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3">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7" name="Oval 26">
              <a:extLst>
                <a:ext uri="{FF2B5EF4-FFF2-40B4-BE49-F238E27FC236}">
                  <a16:creationId xmlns:a16="http://schemas.microsoft.com/office/drawing/2014/main" id="{6F8E3E59-4600-4A0E-AFE3-8B8CC1D27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17" name="Title 16"/>
          <p:cNvSpPr>
            <a:spLocks noGrp="1"/>
          </p:cNvSpPr>
          <p:nvPr>
            <p:ph type="title"/>
          </p:nvPr>
        </p:nvSpPr>
        <p:spPr>
          <a:xfrm>
            <a:off x="4799636" y="834741"/>
            <a:ext cx="4693279" cy="464873"/>
          </a:xfrm>
        </p:spPr>
        <p:txBody>
          <a:bodyPr>
            <a:normAutofit fontScale="90000"/>
          </a:bodyPr>
          <a:lstStyle/>
          <a:p>
            <a:r>
              <a:rPr lang="en-GB" dirty="0" smtClean="0"/>
              <a:t/>
            </a:r>
            <a:br>
              <a:rPr lang="en-GB" dirty="0" smtClean="0"/>
            </a:br>
            <a:r>
              <a:rPr lang="en-GB" dirty="0"/>
              <a:t/>
            </a:r>
            <a:br>
              <a:rPr lang="en-GB" dirty="0"/>
            </a:br>
            <a:endParaRPr lang="en-GB" dirty="0"/>
          </a:p>
        </p:txBody>
      </p:sp>
      <p:pic>
        <p:nvPicPr>
          <p:cNvPr id="2" name="Picture 1"/>
          <p:cNvPicPr>
            <a:picLocks noChangeAspect="1"/>
          </p:cNvPicPr>
          <p:nvPr/>
        </p:nvPicPr>
        <p:blipFill>
          <a:blip r:embed="rId4"/>
          <a:stretch>
            <a:fillRect/>
          </a:stretch>
        </p:blipFill>
        <p:spPr>
          <a:xfrm>
            <a:off x="239128" y="359622"/>
            <a:ext cx="5752598" cy="3225789"/>
          </a:xfrm>
          <a:prstGeom prst="rect">
            <a:avLst/>
          </a:prstGeom>
        </p:spPr>
      </p:pic>
      <p:pic>
        <p:nvPicPr>
          <p:cNvPr id="4" name="Picture 3"/>
          <p:cNvPicPr>
            <a:picLocks noChangeAspect="1"/>
          </p:cNvPicPr>
          <p:nvPr/>
        </p:nvPicPr>
        <p:blipFill>
          <a:blip r:embed="rId5"/>
          <a:stretch>
            <a:fillRect/>
          </a:stretch>
        </p:blipFill>
        <p:spPr>
          <a:xfrm>
            <a:off x="6051884" y="359622"/>
            <a:ext cx="5919537" cy="3225789"/>
          </a:xfrm>
          <a:prstGeom prst="rect">
            <a:avLst/>
          </a:prstGeom>
        </p:spPr>
      </p:pic>
      <p:pic>
        <p:nvPicPr>
          <p:cNvPr id="5" name="Picture 4"/>
          <p:cNvPicPr>
            <a:picLocks noChangeAspect="1"/>
          </p:cNvPicPr>
          <p:nvPr/>
        </p:nvPicPr>
        <p:blipFill>
          <a:blip r:embed="rId6"/>
          <a:stretch>
            <a:fillRect/>
          </a:stretch>
        </p:blipFill>
        <p:spPr>
          <a:xfrm>
            <a:off x="239128" y="3642936"/>
            <a:ext cx="5752598" cy="3048936"/>
          </a:xfrm>
          <a:prstGeom prst="rect">
            <a:avLst/>
          </a:prstGeom>
        </p:spPr>
      </p:pic>
      <p:pic>
        <p:nvPicPr>
          <p:cNvPr id="6" name="Picture 5"/>
          <p:cNvPicPr>
            <a:picLocks noChangeAspect="1"/>
          </p:cNvPicPr>
          <p:nvPr/>
        </p:nvPicPr>
        <p:blipFill>
          <a:blip r:embed="rId7"/>
          <a:stretch>
            <a:fillRect/>
          </a:stretch>
        </p:blipFill>
        <p:spPr>
          <a:xfrm>
            <a:off x="6051884" y="3650876"/>
            <a:ext cx="5919537" cy="3036005"/>
          </a:xfrm>
          <a:prstGeom prst="rect">
            <a:avLst/>
          </a:prstGeom>
        </p:spPr>
      </p:pic>
    </p:spTree>
    <p:extLst>
      <p:ext uri="{BB962C8B-B14F-4D97-AF65-F5344CB8AC3E}">
        <p14:creationId xmlns:p14="http://schemas.microsoft.com/office/powerpoint/2010/main" val="28379333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C70C9C1-4C26-457E-A529-B8091CAC17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0070" y="0"/>
            <a:ext cx="7541930"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3" name="Content Placeholder 2">
            <a:extLst>
              <a:ext uri="{FF2B5EF4-FFF2-40B4-BE49-F238E27FC236}">
                <a16:creationId xmlns:a16="http://schemas.microsoft.com/office/drawing/2014/main" id="{FDD3C050-014B-4E32-8A3B-2F147DD0DCCD}"/>
              </a:ext>
            </a:extLst>
          </p:cNvPr>
          <p:cNvSpPr>
            <a:spLocks noGrp="1"/>
          </p:cNvSpPr>
          <p:nvPr>
            <p:ph idx="1"/>
          </p:nvPr>
        </p:nvSpPr>
        <p:spPr>
          <a:xfrm>
            <a:off x="5648581" y="3745585"/>
            <a:ext cx="2917903" cy="1690056"/>
          </a:xfrm>
        </p:spPr>
        <p:txBody>
          <a:bodyPr>
            <a:normAutofit/>
          </a:bodyPr>
          <a:lstStyle/>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2800" dirty="0"/>
          </a:p>
          <a:p>
            <a:pPr marL="0" indent="0" algn="ctr">
              <a:buNone/>
            </a:pPr>
            <a:endParaRPr lang="en-GB" sz="1800" dirty="0"/>
          </a:p>
        </p:txBody>
      </p:sp>
      <p:grpSp>
        <p:nvGrpSpPr>
          <p:cNvPr id="25" name="Group 24">
            <a:extLst>
              <a:ext uri="{FF2B5EF4-FFF2-40B4-BE49-F238E27FC236}">
                <a16:creationId xmlns:a16="http://schemas.microsoft.com/office/drawing/2014/main" id="{099FE2EA-9E5E-4C8E-A341-C1D5842A205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6" name="Oval 25">
              <a:extLst>
                <a:ext uri="{FF2B5EF4-FFF2-40B4-BE49-F238E27FC236}">
                  <a16:creationId xmlns:a16="http://schemas.microsoft.com/office/drawing/2014/main" id="{D6974EC8-68EF-4705-928A-14A203F251F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3">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7" name="Oval 26">
              <a:extLst>
                <a:ext uri="{FF2B5EF4-FFF2-40B4-BE49-F238E27FC236}">
                  <a16:creationId xmlns:a16="http://schemas.microsoft.com/office/drawing/2014/main" id="{6F8E3E59-4600-4A0E-AFE3-8B8CC1D27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17" name="Title 16"/>
          <p:cNvSpPr>
            <a:spLocks noGrp="1"/>
          </p:cNvSpPr>
          <p:nvPr>
            <p:ph type="title"/>
          </p:nvPr>
        </p:nvSpPr>
        <p:spPr>
          <a:xfrm>
            <a:off x="4799636" y="834741"/>
            <a:ext cx="4693279" cy="464873"/>
          </a:xfrm>
        </p:spPr>
        <p:txBody>
          <a:bodyPr>
            <a:normAutofit fontScale="90000"/>
          </a:bodyPr>
          <a:lstStyle/>
          <a:p>
            <a:r>
              <a:rPr lang="en-GB" dirty="0" smtClean="0"/>
              <a:t/>
            </a:r>
            <a:br>
              <a:rPr lang="en-GB" dirty="0" smtClean="0"/>
            </a:br>
            <a:r>
              <a:rPr lang="en-GB" dirty="0"/>
              <a:t/>
            </a:r>
            <a:br>
              <a:rPr lang="en-GB" dirty="0"/>
            </a:br>
            <a:endParaRPr lang="en-GB" dirty="0"/>
          </a:p>
        </p:txBody>
      </p:sp>
      <p:pic>
        <p:nvPicPr>
          <p:cNvPr id="2" name="Picture 1"/>
          <p:cNvPicPr>
            <a:picLocks noChangeAspect="1"/>
          </p:cNvPicPr>
          <p:nvPr/>
        </p:nvPicPr>
        <p:blipFill>
          <a:blip r:embed="rId4"/>
          <a:stretch>
            <a:fillRect/>
          </a:stretch>
        </p:blipFill>
        <p:spPr>
          <a:xfrm>
            <a:off x="6021928" y="203210"/>
            <a:ext cx="5923886" cy="3301991"/>
          </a:xfrm>
          <a:prstGeom prst="rect">
            <a:avLst/>
          </a:prstGeom>
        </p:spPr>
      </p:pic>
      <p:pic>
        <p:nvPicPr>
          <p:cNvPr id="7" name="Picture 6"/>
          <p:cNvPicPr>
            <a:picLocks noChangeAspect="1"/>
          </p:cNvPicPr>
          <p:nvPr/>
        </p:nvPicPr>
        <p:blipFill>
          <a:blip r:embed="rId5"/>
          <a:stretch>
            <a:fillRect/>
          </a:stretch>
        </p:blipFill>
        <p:spPr>
          <a:xfrm>
            <a:off x="246827" y="203211"/>
            <a:ext cx="5625535" cy="3301990"/>
          </a:xfrm>
          <a:prstGeom prst="rect">
            <a:avLst/>
          </a:prstGeom>
        </p:spPr>
      </p:pic>
      <p:pic>
        <p:nvPicPr>
          <p:cNvPr id="8" name="Picture 7"/>
          <p:cNvPicPr>
            <a:picLocks noChangeAspect="1"/>
          </p:cNvPicPr>
          <p:nvPr/>
        </p:nvPicPr>
        <p:blipFill>
          <a:blip r:embed="rId6"/>
          <a:stretch>
            <a:fillRect/>
          </a:stretch>
        </p:blipFill>
        <p:spPr>
          <a:xfrm>
            <a:off x="246827" y="3576602"/>
            <a:ext cx="5625535" cy="3209995"/>
          </a:xfrm>
          <a:prstGeom prst="rect">
            <a:avLst/>
          </a:prstGeom>
        </p:spPr>
      </p:pic>
      <p:pic>
        <p:nvPicPr>
          <p:cNvPr id="9" name="Picture 8"/>
          <p:cNvPicPr>
            <a:picLocks noChangeAspect="1"/>
          </p:cNvPicPr>
          <p:nvPr/>
        </p:nvPicPr>
        <p:blipFill>
          <a:blip r:embed="rId7"/>
          <a:stretch>
            <a:fillRect/>
          </a:stretch>
        </p:blipFill>
        <p:spPr>
          <a:xfrm>
            <a:off x="6021927" y="3576602"/>
            <a:ext cx="5923887" cy="3209995"/>
          </a:xfrm>
          <a:prstGeom prst="rect">
            <a:avLst/>
          </a:prstGeom>
        </p:spPr>
      </p:pic>
    </p:spTree>
    <p:extLst>
      <p:ext uri="{BB962C8B-B14F-4D97-AF65-F5344CB8AC3E}">
        <p14:creationId xmlns:p14="http://schemas.microsoft.com/office/powerpoint/2010/main" val="25308623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Wood Type">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1632</TotalTime>
  <Words>265</Words>
  <Application>Microsoft Office PowerPoint</Application>
  <PresentationFormat>Widescreen</PresentationFormat>
  <Paragraphs>20</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Calibri</vt:lpstr>
      <vt:lpstr>Georgia</vt:lpstr>
      <vt:lpstr>Rockwell Extra Bold</vt:lpstr>
      <vt:lpstr>Trebuchet MS</vt:lpstr>
      <vt:lpstr>Wingdings</vt:lpstr>
      <vt:lpstr>Wood Type</vt:lpstr>
      <vt:lpstr>Aims &amp; Objectives…   * Aid transition to the College  * Support lost learning as a  result of the pandemic   * Build early relationships with staff  * Alleviate fears and anxieties  * Have fun and try new activities     </vt:lpstr>
      <vt:lpstr>Feedback…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CDC PE</dc:title>
  <dc:creator>Laura Mills</dc:creator>
  <cp:lastModifiedBy>Paul Daly (Staff)</cp:lastModifiedBy>
  <cp:revision>105</cp:revision>
  <dcterms:created xsi:type="dcterms:W3CDTF">2021-03-07T16:29:10Z</dcterms:created>
  <dcterms:modified xsi:type="dcterms:W3CDTF">2021-10-26T08:41:34Z</dcterms:modified>
</cp:coreProperties>
</file>