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BA9F7-3C57-5F4A-86B8-E12361582D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F5955C-ED0A-8E73-BEAA-8ECE2EE5AA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D804A3-B4AC-4409-AA17-4ADAF158B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D4155-B422-4319-83A4-F59C53DC8C4D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706681-5F6A-C9D1-2208-EEC22E2BD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819F04-CB81-DF16-3080-40AC1E229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BF93-62D7-4A81-9253-8998BF851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002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BAC038-3240-1723-FDE1-A7D86C17B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BFCE9E-2981-67F7-BE73-6C8B80FD17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2B3B69-6C64-71D8-384E-9332FFE67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D4155-B422-4319-83A4-F59C53DC8C4D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A9B999-3C8A-68C1-8C65-6A181424F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FFBE9B-C7BF-7E43-EF13-7FA1B98CC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BF93-62D7-4A81-9253-8998BF851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278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3913C5-45B7-6BDF-6F55-E1FC500AF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AADBD2-0671-47AD-D430-950EB8E9C6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9890A1-33D4-0A97-DA21-DFD59EDEA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D4155-B422-4319-83A4-F59C53DC8C4D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E2FA97-B77D-88D5-90F4-9555577041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8F5A42-A33E-9F11-AACB-705A25AD5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BF93-62D7-4A81-9253-8998BF851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8657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ED23D-8EDD-2D18-D940-7A3E8CC18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DCDB0A-F819-978A-F102-93FA56DAF0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951055-4CF9-6B1C-5474-12476C7FF3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FB029C-7EB6-0222-1A63-5E6882B93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D4155-B422-4319-83A4-F59C53DC8C4D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9088D8-CA41-1007-497B-BC62AD2566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E78054-FBCF-4BBE-6643-49C6BF90A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BF93-62D7-4A81-9253-8998BF851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75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DBC48-D1F6-D107-C054-B043BA2020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B5D287-D92A-201C-42C7-B74EDE47A8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257756-EFFE-8E9F-5C66-82247849C3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9227C6-4537-17D3-9047-4FFECB549A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3C6904-DB16-EF45-D09F-331232BA9F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CA382F-95F5-F393-4C2E-8FAFC7CAA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D4155-B422-4319-83A4-F59C53DC8C4D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7770B6-7CC8-5224-D05F-DB08978E2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DA1C160-649A-AF94-E812-4C57665D7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BF93-62D7-4A81-9253-8998BF851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725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2998D-4930-BD73-1C3F-BA4376F0E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B9B171-39A6-D438-B0C5-02BA9CCAA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D4155-B422-4319-83A4-F59C53DC8C4D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35C9AC-EF1E-B592-8CAE-5E552A026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D193A5-410F-8C9F-D9E0-DBEF30273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BF93-62D7-4A81-9253-8998BF851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874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7CFEA3-582F-ADF2-13B2-4677CE4191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D4155-B422-4319-83A4-F59C53DC8C4D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71F6D8A-A489-E0CE-F730-49576F9DF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0316F5-1C9A-A9A7-1A60-8C09E350A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BF93-62D7-4A81-9253-8998BF851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5671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AC0A75-7038-FF65-E0AB-1BBBED3D9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8EACD1-A9C6-05D8-A1CF-4759A3AC3C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08FF4D-BE31-D240-0014-965BCF9D82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782ED4-4D65-9202-652F-D25BF50B7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D4155-B422-4319-83A4-F59C53DC8C4D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AD4138-D014-CAED-D570-BBCE3FF0F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9C9CC9-A2A5-5B04-FF66-396B909F5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BF93-62D7-4A81-9253-8998BF851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585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825F2-EC2E-9BCF-0991-3C1C9129AE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75D8DB-6640-106A-597E-02E40A0FD3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75B05D-1C3A-B996-8F3E-41331450B7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D2F439-CEFD-15FE-C714-D4FD19E1B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D4155-B422-4319-83A4-F59C53DC8C4D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847561-F81F-1007-D51D-3ECA6142EF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49BF62-1B7E-9A9C-3300-0295E1667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BF93-62D7-4A81-9253-8998BF851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650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668C06-4A3B-779F-D69F-99BD293F0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C2E317-33B7-5A46-1AFE-375EA04C64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87614D-BFC4-E679-2799-7B3FA8D09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D4155-B422-4319-83A4-F59C53DC8C4D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88E0E2-E55C-6C52-0DBB-6B830CC79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E5A1C5-60A7-1D4B-5E8A-A97F2760B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BF93-62D7-4A81-9253-8998BF851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698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ED8D21A-0BCE-1928-60DC-C89F62F842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758ABE-D4E5-D7A5-15E1-CEC920AD6F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3521D2-8D8E-4E6C-BA33-6E436DB67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D4155-B422-4319-83A4-F59C53DC8C4D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E0082F-9C58-6F90-FB39-03ED2E31D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DD4F60-6D40-402B-4452-53A5B1BDC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BF93-62D7-4A81-9253-8998BF851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824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E5998C4-E386-98A2-2FD0-F00F42FA9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329E91-F348-45EB-92BD-6409C045D2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4A4427-573A-21DE-35AA-50F243BFB6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1D4155-B422-4319-83A4-F59C53DC8C4D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21BD22-9FE2-78CC-8952-AB3E31319E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F6BDA-F099-EB65-0307-3A53F58C20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2BBF93-62D7-4A81-9253-8998BF851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411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1699C728-EE23-A615-5720-1DBB86D3CC1C}"/>
              </a:ext>
            </a:extLst>
          </p:cNvPr>
          <p:cNvSpPr/>
          <p:nvPr/>
        </p:nvSpPr>
        <p:spPr>
          <a:xfrm>
            <a:off x="8063537" y="-5953"/>
            <a:ext cx="4119216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16F42AC-4E87-5BB1-580B-6C0EE8359CC3}"/>
              </a:ext>
            </a:extLst>
          </p:cNvPr>
          <p:cNvSpPr/>
          <p:nvPr/>
        </p:nvSpPr>
        <p:spPr>
          <a:xfrm>
            <a:off x="4043855" y="-5953"/>
            <a:ext cx="4075097" cy="685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8939E35-A84D-D5A5-A754-BBF29E3C82CB}"/>
              </a:ext>
            </a:extLst>
          </p:cNvPr>
          <p:cNvSpPr/>
          <p:nvPr/>
        </p:nvSpPr>
        <p:spPr>
          <a:xfrm>
            <a:off x="-19946" y="5953"/>
            <a:ext cx="4148398" cy="684609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CE2C3B63-2405-EE87-6167-0C2068A65405}"/>
              </a:ext>
            </a:extLst>
          </p:cNvPr>
          <p:cNvGrpSpPr/>
          <p:nvPr/>
        </p:nvGrpSpPr>
        <p:grpSpPr>
          <a:xfrm>
            <a:off x="518009" y="1160177"/>
            <a:ext cx="3067732" cy="3063958"/>
            <a:chOff x="518009" y="1815959"/>
            <a:chExt cx="3067732" cy="3063958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30" name="Arrow: Circular 29">
              <a:extLst>
                <a:ext uri="{FF2B5EF4-FFF2-40B4-BE49-F238E27FC236}">
                  <a16:creationId xmlns:a16="http://schemas.microsoft.com/office/drawing/2014/main" id="{7D643238-4FEA-EE8F-33B0-2A98899E1644}"/>
                </a:ext>
              </a:extLst>
            </p:cNvPr>
            <p:cNvSpPr/>
            <p:nvPr/>
          </p:nvSpPr>
          <p:spPr>
            <a:xfrm rot="2354478">
              <a:off x="533475" y="1815959"/>
              <a:ext cx="3052266" cy="3052266"/>
            </a:xfrm>
            <a:prstGeom prst="circularArrow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1" name="Arrow: Circular 30">
              <a:extLst>
                <a:ext uri="{FF2B5EF4-FFF2-40B4-BE49-F238E27FC236}">
                  <a16:creationId xmlns:a16="http://schemas.microsoft.com/office/drawing/2014/main" id="{393D250B-554C-F9A4-487E-46461E958A1B}"/>
                </a:ext>
              </a:extLst>
            </p:cNvPr>
            <p:cNvSpPr/>
            <p:nvPr/>
          </p:nvSpPr>
          <p:spPr>
            <a:xfrm rot="13182972">
              <a:off x="518009" y="1827651"/>
              <a:ext cx="3052266" cy="3052266"/>
            </a:xfrm>
            <a:prstGeom prst="circularArrow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7" name="Hexagon 6">
            <a:extLst>
              <a:ext uri="{FF2B5EF4-FFF2-40B4-BE49-F238E27FC236}">
                <a16:creationId xmlns:a16="http://schemas.microsoft.com/office/drawing/2014/main" id="{BA5E2948-F17E-9A43-5D72-E839C18BE2DF}"/>
              </a:ext>
            </a:extLst>
          </p:cNvPr>
          <p:cNvSpPr/>
          <p:nvPr/>
        </p:nvSpPr>
        <p:spPr>
          <a:xfrm>
            <a:off x="1921078" y="3595676"/>
            <a:ext cx="2198139" cy="1894947"/>
          </a:xfrm>
          <a:prstGeom prst="hexagon">
            <a:avLst/>
          </a:prstGeom>
          <a:solidFill>
            <a:schemeClr val="accent4">
              <a:lumMod val="40000"/>
              <a:lumOff val="60000"/>
              <a:alpha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</a:pPr>
            <a:r>
              <a:rPr lang="en-GB" sz="700" b="1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Introduction to </a:t>
            </a:r>
            <a:r>
              <a:rPr lang="en-GB" sz="700" b="1" dirty="0">
                <a:solidFill>
                  <a:schemeClr val="tx1"/>
                </a:solidFill>
                <a:ea typeface="Tahoma" panose="020B0604030504040204" pitchFamily="34" charset="0"/>
                <a:cs typeface="Times New Roman" panose="02020603050405020304" pitchFamily="18" charset="0"/>
              </a:rPr>
              <a:t>T</a:t>
            </a:r>
            <a:r>
              <a:rPr lang="en-GB" sz="700" b="1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extiles</a:t>
            </a:r>
          </a:p>
          <a:p>
            <a:pPr>
              <a:lnSpc>
                <a:spcPct val="107000"/>
              </a:lnSpc>
            </a:pPr>
            <a:r>
              <a:rPr lang="en-GB" sz="700" u="sng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Designing</a:t>
            </a: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Quality of ideas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Pencil control</a:t>
            </a: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a typeface="Tahoma" panose="020B0604030504040204" pitchFamily="34" charset="0"/>
                <a:cs typeface="Times New Roman" panose="02020603050405020304" pitchFamily="18" charset="0"/>
              </a:rPr>
              <a:t>Rendering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u="sng" dirty="0">
                <a:solidFill>
                  <a:schemeClr val="tx1"/>
                </a:solidFill>
                <a:ea typeface="Tahoma" panose="020B0604030504040204" pitchFamily="34" charset="0"/>
                <a:cs typeface="Times New Roman" panose="02020603050405020304" pitchFamily="18" charset="0"/>
              </a:rPr>
              <a:t>Communicating ideas</a:t>
            </a:r>
            <a:endParaRPr lang="en-GB" sz="700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Annotation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u="sng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Development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Quality of technique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Creativity of technique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u="sng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Final piece</a:t>
            </a: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a typeface="Tahoma" panose="020B0604030504040204" pitchFamily="34" charset="0"/>
                <a:cs typeface="Times New Roman" panose="02020603050405020304" pitchFamily="18" charset="0"/>
              </a:rPr>
              <a:t>3D Mini Monster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Hexagon 14">
            <a:extLst>
              <a:ext uri="{FF2B5EF4-FFF2-40B4-BE49-F238E27FC236}">
                <a16:creationId xmlns:a16="http://schemas.microsoft.com/office/drawing/2014/main" id="{284CFD04-DEEE-4BF0-7F6F-D3829B8F6774}"/>
              </a:ext>
            </a:extLst>
          </p:cNvPr>
          <p:cNvSpPr/>
          <p:nvPr/>
        </p:nvSpPr>
        <p:spPr>
          <a:xfrm>
            <a:off x="30515" y="2804012"/>
            <a:ext cx="2198139" cy="1894947"/>
          </a:xfrm>
          <a:prstGeom prst="hexagon">
            <a:avLst/>
          </a:prstGeom>
          <a:solidFill>
            <a:schemeClr val="accent4">
              <a:lumMod val="40000"/>
              <a:lumOff val="60000"/>
              <a:alpha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</a:pPr>
            <a:r>
              <a:rPr lang="en-GB" sz="700" b="1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Introduction to </a:t>
            </a:r>
            <a:r>
              <a:rPr lang="en-GB" sz="700" b="1" dirty="0">
                <a:solidFill>
                  <a:schemeClr val="tx1"/>
                </a:solidFill>
                <a:ea typeface="Tahoma" panose="020B0604030504040204" pitchFamily="34" charset="0"/>
                <a:cs typeface="Times New Roman" panose="02020603050405020304" pitchFamily="18" charset="0"/>
              </a:rPr>
              <a:t>Food preparation and Nutrition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Health and Safety in the food room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Knife skills and safe workin</a:t>
            </a:r>
            <a:r>
              <a:rPr lang="en-GB" sz="7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g practice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Introduction to the Eatwell guide</a:t>
            </a: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Sensory testing and analysis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Practical skills</a:t>
            </a: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Making informed food choices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16" name="Hexagon 15">
            <a:extLst>
              <a:ext uri="{FF2B5EF4-FFF2-40B4-BE49-F238E27FC236}">
                <a16:creationId xmlns:a16="http://schemas.microsoft.com/office/drawing/2014/main" id="{226FE6EC-667D-2E93-CD63-2C2F62E02A39}"/>
              </a:ext>
            </a:extLst>
          </p:cNvPr>
          <p:cNvSpPr/>
          <p:nvPr/>
        </p:nvSpPr>
        <p:spPr>
          <a:xfrm>
            <a:off x="1921079" y="1534781"/>
            <a:ext cx="2198139" cy="1894947"/>
          </a:xfrm>
          <a:prstGeom prst="hexagon">
            <a:avLst/>
          </a:prstGeom>
          <a:solidFill>
            <a:schemeClr val="accent4">
              <a:lumMod val="40000"/>
              <a:lumOff val="60000"/>
              <a:alpha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</a:pPr>
            <a:r>
              <a:rPr lang="en-GB" sz="700" b="1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Elements of art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Colour, Shape, Form, Line, Space, Texture and Value. 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Introduction to different medium-Pencil, biro, water colour and chalk pastel 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Introduction to ‘Gallery Artwork’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Hexagon 16">
            <a:extLst>
              <a:ext uri="{FF2B5EF4-FFF2-40B4-BE49-F238E27FC236}">
                <a16:creationId xmlns:a16="http://schemas.microsoft.com/office/drawing/2014/main" id="{C9AB2747-85DD-0D18-3421-8A846269CE14}"/>
              </a:ext>
            </a:extLst>
          </p:cNvPr>
          <p:cNvSpPr/>
          <p:nvPr/>
        </p:nvSpPr>
        <p:spPr>
          <a:xfrm>
            <a:off x="60120" y="504335"/>
            <a:ext cx="2198139" cy="1894947"/>
          </a:xfrm>
          <a:prstGeom prst="hexagon">
            <a:avLst/>
          </a:prstGeom>
          <a:solidFill>
            <a:schemeClr val="accent4">
              <a:lumMod val="40000"/>
              <a:lumOff val="60000"/>
              <a:alpha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</a:pPr>
            <a:r>
              <a:rPr lang="en-GB" sz="700" b="1" u="sng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Communication techniques.</a:t>
            </a:r>
            <a:endParaRPr lang="en-GB" sz="700" b="1" u="sng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Tonal rendering 1- Basic 3D cubes</a:t>
            </a: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Tonal rendering 2- Intermediate 3D shapes</a:t>
            </a: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Tonal rendering 3- Material finishes</a:t>
            </a:r>
          </a:p>
          <a:p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Themed Designing.</a:t>
            </a:r>
          </a:p>
          <a:p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Apple Camera</a:t>
            </a:r>
          </a:p>
          <a:p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JCB Camera</a:t>
            </a:r>
          </a:p>
          <a:p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Alessi Camera</a:t>
            </a: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Sustainability and environmental issues</a:t>
            </a: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3D sketch modelling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82D9A5DC-BBCD-424F-6E0C-4E937B63941D}"/>
              </a:ext>
            </a:extLst>
          </p:cNvPr>
          <p:cNvGrpSpPr/>
          <p:nvPr/>
        </p:nvGrpSpPr>
        <p:grpSpPr>
          <a:xfrm>
            <a:off x="4547537" y="1154331"/>
            <a:ext cx="3067732" cy="3063958"/>
            <a:chOff x="518009" y="1815959"/>
            <a:chExt cx="3067732" cy="3063958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34" name="Arrow: Circular 33">
              <a:extLst>
                <a:ext uri="{FF2B5EF4-FFF2-40B4-BE49-F238E27FC236}">
                  <a16:creationId xmlns:a16="http://schemas.microsoft.com/office/drawing/2014/main" id="{D7D06119-B571-2A6B-0841-D261466F1AF4}"/>
                </a:ext>
              </a:extLst>
            </p:cNvPr>
            <p:cNvSpPr/>
            <p:nvPr/>
          </p:nvSpPr>
          <p:spPr>
            <a:xfrm rot="2354478">
              <a:off x="533475" y="1815959"/>
              <a:ext cx="3052266" cy="3052266"/>
            </a:xfrm>
            <a:prstGeom prst="circularArrow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5" name="Arrow: Circular 34">
              <a:extLst>
                <a:ext uri="{FF2B5EF4-FFF2-40B4-BE49-F238E27FC236}">
                  <a16:creationId xmlns:a16="http://schemas.microsoft.com/office/drawing/2014/main" id="{69EFEDCC-6207-DFC6-54F0-FB707E4B263D}"/>
                </a:ext>
              </a:extLst>
            </p:cNvPr>
            <p:cNvSpPr/>
            <p:nvPr/>
          </p:nvSpPr>
          <p:spPr>
            <a:xfrm rot="13182972">
              <a:off x="518009" y="1827651"/>
              <a:ext cx="3052266" cy="3052266"/>
            </a:xfrm>
            <a:prstGeom prst="circularArrow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9" name="Hexagon 18">
            <a:extLst>
              <a:ext uri="{FF2B5EF4-FFF2-40B4-BE49-F238E27FC236}">
                <a16:creationId xmlns:a16="http://schemas.microsoft.com/office/drawing/2014/main" id="{493ABBCA-10BC-2385-7CDA-4E6ECBD9BF06}"/>
              </a:ext>
            </a:extLst>
          </p:cNvPr>
          <p:cNvSpPr/>
          <p:nvPr/>
        </p:nvSpPr>
        <p:spPr>
          <a:xfrm>
            <a:off x="5912814" y="3595676"/>
            <a:ext cx="2198139" cy="1894947"/>
          </a:xfrm>
          <a:prstGeom prst="hexagon">
            <a:avLst/>
          </a:prstGeom>
          <a:solidFill>
            <a:schemeClr val="accent5">
              <a:lumMod val="40000"/>
              <a:lumOff val="60000"/>
              <a:alpha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</a:pPr>
            <a:r>
              <a:rPr lang="en-GB" sz="700" b="1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Hand Embellishment- Textiles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u="sng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Artist Research </a:t>
            </a:r>
            <a:r>
              <a:rPr lang="en-GB" sz="700" b="1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– Jessica Grady</a:t>
            </a: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a typeface="Tahoma" panose="020B0604030504040204" pitchFamily="34" charset="0"/>
                <a:cs typeface="Times New Roman" panose="02020603050405020304" pitchFamily="18" charset="0"/>
              </a:rPr>
              <a:t>A</a:t>
            </a: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nalysis and evaluation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u="sng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Development</a:t>
            </a: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a typeface="Tahoma" panose="020B0604030504040204" pitchFamily="34" charset="0"/>
                <a:cs typeface="Times New Roman" panose="02020603050405020304" pitchFamily="18" charset="0"/>
              </a:rPr>
              <a:t>H</a:t>
            </a: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and embroidery: Beading and fabric manipulation</a:t>
            </a:r>
          </a:p>
          <a:p>
            <a:pPr>
              <a:lnSpc>
                <a:spcPct val="107000"/>
              </a:lnSpc>
            </a:pPr>
            <a:r>
              <a:rPr lang="en-GB" sz="700" u="sng" dirty="0">
                <a:solidFill>
                  <a:schemeClr val="tx1"/>
                </a:solidFill>
                <a:ea typeface="Tahoma" panose="020B0604030504040204" pitchFamily="34" charset="0"/>
                <a:cs typeface="Times New Roman" panose="02020603050405020304" pitchFamily="18" charset="0"/>
              </a:rPr>
              <a:t>Design</a:t>
            </a: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Ideas, drawing and a</a:t>
            </a:r>
            <a:r>
              <a:rPr lang="en-GB" sz="700" dirty="0">
                <a:solidFill>
                  <a:schemeClr val="tx1"/>
                </a:solidFill>
                <a:ea typeface="Tahoma" panose="020B0604030504040204" pitchFamily="34" charset="0"/>
                <a:cs typeface="Times New Roman" panose="02020603050405020304" pitchFamily="18" charset="0"/>
              </a:rPr>
              <a:t>nnotation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u="sng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Production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Creation of small pouch using hand embroidery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700" dirty="0">
              <a:solidFill>
                <a:schemeClr val="tx1"/>
              </a:solidFill>
              <a:effectLst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Hexagon 19">
            <a:extLst>
              <a:ext uri="{FF2B5EF4-FFF2-40B4-BE49-F238E27FC236}">
                <a16:creationId xmlns:a16="http://schemas.microsoft.com/office/drawing/2014/main" id="{83D7DEAA-85A2-7854-7136-010A101A01C7}"/>
              </a:ext>
            </a:extLst>
          </p:cNvPr>
          <p:cNvSpPr/>
          <p:nvPr/>
        </p:nvSpPr>
        <p:spPr>
          <a:xfrm>
            <a:off x="4051857" y="2565229"/>
            <a:ext cx="2198139" cy="1894947"/>
          </a:xfrm>
          <a:prstGeom prst="hexagon">
            <a:avLst/>
          </a:prstGeom>
          <a:solidFill>
            <a:schemeClr val="accent5">
              <a:lumMod val="40000"/>
              <a:lumOff val="60000"/>
              <a:alpha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</a:pPr>
            <a:r>
              <a:rPr lang="en-GB" sz="700" b="1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Food Preparation and Nutrition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Diet and health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Carbohydrates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Proteins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Vitamins and minerals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</a:rPr>
              <a:t>Practical skills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21" name="Hexagon 20">
            <a:extLst>
              <a:ext uri="{FF2B5EF4-FFF2-40B4-BE49-F238E27FC236}">
                <a16:creationId xmlns:a16="http://schemas.microsoft.com/office/drawing/2014/main" id="{25145277-A465-6E07-B32C-2B8C919CEE1E}"/>
              </a:ext>
            </a:extLst>
          </p:cNvPr>
          <p:cNvSpPr/>
          <p:nvPr/>
        </p:nvSpPr>
        <p:spPr>
          <a:xfrm>
            <a:off x="5912813" y="1534780"/>
            <a:ext cx="2198139" cy="1894947"/>
          </a:xfrm>
          <a:prstGeom prst="hexagon">
            <a:avLst/>
          </a:prstGeom>
          <a:solidFill>
            <a:schemeClr val="accent5">
              <a:lumMod val="40000"/>
              <a:lumOff val="60000"/>
              <a:alpha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</a:pPr>
            <a:r>
              <a:rPr lang="en-GB" sz="700" b="1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Animals in art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/>
            <a:r>
              <a:rPr lang="en-GB" sz="700" b="1" dirty="0">
                <a:solidFill>
                  <a:schemeClr val="tx1"/>
                </a:solidFill>
                <a:effectLst/>
                <a:ea typeface="Tahoma" panose="020B0604030504040204" pitchFamily="34" charset="0"/>
              </a:rPr>
              <a:t>Drawing, painting and printmaking</a:t>
            </a: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</a:rPr>
              <a:t>.</a:t>
            </a:r>
            <a:endParaRPr lang="en-GB" sz="700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fontAlgn="base"/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</a:rPr>
              <a:t>3 Artists are studied: </a:t>
            </a:r>
            <a:r>
              <a:rPr lang="en-GB" sz="700" b="1" dirty="0">
                <a:solidFill>
                  <a:schemeClr val="tx1"/>
                </a:solidFill>
                <a:effectLst/>
                <a:ea typeface="Tahoma" panose="020B0604030504040204" pitchFamily="34" charset="0"/>
              </a:rPr>
              <a:t>Albrecht Durer; Andreas </a:t>
            </a:r>
            <a:r>
              <a:rPr lang="en-GB" sz="700" b="1" dirty="0" err="1">
                <a:solidFill>
                  <a:schemeClr val="tx1"/>
                </a:solidFill>
                <a:effectLst/>
                <a:ea typeface="Tahoma" panose="020B0604030504040204" pitchFamily="34" charset="0"/>
              </a:rPr>
              <a:t>Preis</a:t>
            </a:r>
            <a:r>
              <a:rPr lang="en-GB" sz="700" b="1" dirty="0">
                <a:solidFill>
                  <a:schemeClr val="tx1"/>
                </a:solidFill>
                <a:effectLst/>
                <a:ea typeface="Tahoma" panose="020B0604030504040204" pitchFamily="34" charset="0"/>
              </a:rPr>
              <a:t>; and Dave White</a:t>
            </a: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</a:rPr>
              <a:t>.</a:t>
            </a:r>
            <a:endParaRPr lang="en-GB" sz="700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fontAlgn="base"/>
            <a:r>
              <a:rPr lang="en-GB" sz="700" dirty="0">
                <a:solidFill>
                  <a:schemeClr val="tx1"/>
                </a:solidFill>
                <a:ea typeface="Tahoma" panose="020B0604030504040204" pitchFamily="34" charset="0"/>
              </a:rPr>
              <a:t>D</a:t>
            </a: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</a:rPr>
              <a:t>rawing skills investigating ideas Expressing opinion</a:t>
            </a:r>
          </a:p>
          <a:p>
            <a:pPr fontAlgn="base"/>
            <a:r>
              <a:rPr lang="en-GB" sz="700" dirty="0">
                <a:solidFill>
                  <a:schemeClr val="tx1"/>
                </a:solidFill>
                <a:ea typeface="Tahoma" panose="020B0604030504040204" pitchFamily="34" charset="0"/>
              </a:rPr>
              <a:t>P</a:t>
            </a: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</a:rPr>
              <a:t>resenting final outcomes.</a:t>
            </a:r>
            <a:endParaRPr lang="en-GB" sz="700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r>
              <a:rPr lang="en-GB" sz="700" dirty="0">
                <a:solidFill>
                  <a:schemeClr val="tx1"/>
                </a:solidFill>
                <a:ea typeface="Tahoma" panose="020B0604030504040204" pitchFamily="34" charset="0"/>
              </a:rPr>
              <a:t>D</a:t>
            </a: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</a:rPr>
              <a:t>rawing studies</a:t>
            </a:r>
          </a:p>
          <a:p>
            <a:r>
              <a:rPr lang="en-GB" sz="700" dirty="0">
                <a:solidFill>
                  <a:schemeClr val="tx1"/>
                </a:solidFill>
                <a:ea typeface="Tahoma" panose="020B0604030504040204" pitchFamily="34" charset="0"/>
              </a:rPr>
              <a:t>M</a:t>
            </a: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</a:rPr>
              <a:t>ono prints </a:t>
            </a:r>
          </a:p>
          <a:p>
            <a:r>
              <a:rPr lang="en-GB" sz="700" dirty="0">
                <a:solidFill>
                  <a:schemeClr val="tx1"/>
                </a:solidFill>
                <a:ea typeface="Tahoma" panose="020B0604030504040204" pitchFamily="34" charset="0"/>
              </a:rPr>
              <a:t>P</a:t>
            </a: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</a:rPr>
              <a:t>ainting samples.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22" name="Hexagon 21">
            <a:extLst>
              <a:ext uri="{FF2B5EF4-FFF2-40B4-BE49-F238E27FC236}">
                <a16:creationId xmlns:a16="http://schemas.microsoft.com/office/drawing/2014/main" id="{D766932F-FD2F-F706-6EC7-10EB597EE6F7}"/>
              </a:ext>
            </a:extLst>
          </p:cNvPr>
          <p:cNvSpPr/>
          <p:nvPr/>
        </p:nvSpPr>
        <p:spPr>
          <a:xfrm>
            <a:off x="4051856" y="504335"/>
            <a:ext cx="2198139" cy="1894947"/>
          </a:xfrm>
          <a:prstGeom prst="hexagon">
            <a:avLst/>
          </a:prstGeom>
          <a:solidFill>
            <a:schemeClr val="accent5">
              <a:lumMod val="40000"/>
              <a:lumOff val="60000"/>
              <a:alpha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</a:pPr>
            <a:r>
              <a:rPr lang="en-GB" sz="700" b="1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Developing CAD skills</a:t>
            </a: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a typeface="Tahoma" panose="020B0604030504040204" pitchFamily="34" charset="0"/>
                <a:cs typeface="Times New Roman" panose="02020603050405020304" pitchFamily="18" charset="0"/>
              </a:rPr>
              <a:t>Forces and stresses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Iterative designing – improving the bridge design through testing and evaluation</a:t>
            </a:r>
          </a:p>
          <a:p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Developing Computer Aided Design Skills (CAD)</a:t>
            </a: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CAD/CAM – </a:t>
            </a:r>
            <a:r>
              <a:rPr lang="en-GB" sz="700" dirty="0" err="1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Techsoft</a:t>
            </a:r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2D Design</a:t>
            </a: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3D sketch modelling</a:t>
            </a: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Robotics and AI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6CCF9F44-84AA-47E7-B2C4-6578B71468D2}"/>
              </a:ext>
            </a:extLst>
          </p:cNvPr>
          <p:cNvGrpSpPr/>
          <p:nvPr/>
        </p:nvGrpSpPr>
        <p:grpSpPr>
          <a:xfrm>
            <a:off x="8516199" y="1148485"/>
            <a:ext cx="3067732" cy="3063958"/>
            <a:chOff x="518009" y="1815959"/>
            <a:chExt cx="3067732" cy="3063958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37" name="Arrow: Circular 36">
              <a:extLst>
                <a:ext uri="{FF2B5EF4-FFF2-40B4-BE49-F238E27FC236}">
                  <a16:creationId xmlns:a16="http://schemas.microsoft.com/office/drawing/2014/main" id="{7E098B21-4FF8-391A-F7A7-BC8FB607B5BE}"/>
                </a:ext>
              </a:extLst>
            </p:cNvPr>
            <p:cNvSpPr/>
            <p:nvPr/>
          </p:nvSpPr>
          <p:spPr>
            <a:xfrm rot="2354478">
              <a:off x="533475" y="1815959"/>
              <a:ext cx="3052266" cy="3052266"/>
            </a:xfrm>
            <a:prstGeom prst="circularArrow">
              <a:avLst/>
            </a:prstGeom>
            <a:grpFill/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8" name="Arrow: Circular 37">
              <a:extLst>
                <a:ext uri="{FF2B5EF4-FFF2-40B4-BE49-F238E27FC236}">
                  <a16:creationId xmlns:a16="http://schemas.microsoft.com/office/drawing/2014/main" id="{10BDFC8D-2249-01A8-EF96-561BDBF78703}"/>
                </a:ext>
              </a:extLst>
            </p:cNvPr>
            <p:cNvSpPr/>
            <p:nvPr/>
          </p:nvSpPr>
          <p:spPr>
            <a:xfrm rot="13182972">
              <a:off x="518009" y="1827651"/>
              <a:ext cx="3052266" cy="3052266"/>
            </a:xfrm>
            <a:prstGeom prst="circularArrow">
              <a:avLst/>
            </a:prstGeom>
            <a:grpFill/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23" name="Hexagon 22">
            <a:extLst>
              <a:ext uri="{FF2B5EF4-FFF2-40B4-BE49-F238E27FC236}">
                <a16:creationId xmlns:a16="http://schemas.microsoft.com/office/drawing/2014/main" id="{4D297647-A734-1ABB-DF41-488FB4D866B8}"/>
              </a:ext>
            </a:extLst>
          </p:cNvPr>
          <p:cNvSpPr/>
          <p:nvPr/>
        </p:nvSpPr>
        <p:spPr>
          <a:xfrm>
            <a:off x="9907492" y="3595676"/>
            <a:ext cx="2198139" cy="1894947"/>
          </a:xfrm>
          <a:prstGeom prst="hexagon">
            <a:avLst/>
          </a:prstGeom>
          <a:solidFill>
            <a:schemeClr val="accent6">
              <a:lumMod val="40000"/>
              <a:lumOff val="60000"/>
              <a:alpha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</a:pPr>
            <a:r>
              <a:rPr lang="en-GB" sz="700" b="1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Textile machining skills – Portraits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u="sng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Artist Research</a:t>
            </a: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a typeface="Tahoma" panose="020B0604030504040204" pitchFamily="34" charset="0"/>
                <a:cs typeface="Times New Roman" panose="02020603050405020304" pitchFamily="18" charset="0"/>
              </a:rPr>
              <a:t>Analysis and evaluation</a:t>
            </a: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Pre</a:t>
            </a:r>
            <a:r>
              <a:rPr lang="en-GB" sz="700" dirty="0">
                <a:solidFill>
                  <a:schemeClr val="tx1"/>
                </a:solidFill>
                <a:ea typeface="Tahoma" panose="020B0604030504040204" pitchFamily="34" charset="0"/>
                <a:cs typeface="Times New Roman" panose="02020603050405020304" pitchFamily="18" charset="0"/>
              </a:rPr>
              <a:t>sentation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u="sng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Development</a:t>
            </a:r>
            <a:endParaRPr lang="en-GB" sz="700" u="sng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Innovation</a:t>
            </a:r>
          </a:p>
          <a:p>
            <a:pPr>
              <a:lnSpc>
                <a:spcPct val="107000"/>
              </a:lnSpc>
            </a:pPr>
            <a:r>
              <a:rPr lang="en-GB" sz="700" u="sng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Design</a:t>
            </a: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a typeface="Tahoma" panose="020B0604030504040204" pitchFamily="34" charset="0"/>
                <a:cs typeface="Times New Roman" panose="02020603050405020304" pitchFamily="18" charset="0"/>
              </a:rPr>
              <a:t>Quality of ideas</a:t>
            </a: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Annotation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u="sng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Production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Create a textile portrai</a:t>
            </a:r>
            <a:r>
              <a:rPr lang="en-GB" sz="700" dirty="0">
                <a:solidFill>
                  <a:schemeClr val="tx1"/>
                </a:solidFill>
                <a:ea typeface="Tahoma" panose="020B0604030504040204" pitchFamily="34" charset="0"/>
                <a:cs typeface="Times New Roman" panose="02020603050405020304" pitchFamily="18" charset="0"/>
              </a:rPr>
              <a:t>t</a:t>
            </a: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Quality of technique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Design fluency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Hexagon 23">
            <a:extLst>
              <a:ext uri="{FF2B5EF4-FFF2-40B4-BE49-F238E27FC236}">
                <a16:creationId xmlns:a16="http://schemas.microsoft.com/office/drawing/2014/main" id="{9CCA6B4B-AD64-160B-121C-B7A39A31FCF3}"/>
              </a:ext>
            </a:extLst>
          </p:cNvPr>
          <p:cNvSpPr/>
          <p:nvPr/>
        </p:nvSpPr>
        <p:spPr>
          <a:xfrm>
            <a:off x="8046539" y="2565229"/>
            <a:ext cx="2198139" cy="1894947"/>
          </a:xfrm>
          <a:prstGeom prst="hexagon">
            <a:avLst/>
          </a:prstGeom>
          <a:solidFill>
            <a:schemeClr val="accent6">
              <a:lumMod val="40000"/>
              <a:lumOff val="60000"/>
              <a:alpha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</a:pPr>
            <a:r>
              <a:rPr lang="en-GB" sz="700" b="1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Food Preparation and Nutrition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Practical Investigation 1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Penne Fiorentina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Practical Investigation 2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Spring Rolls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Practical Investigation 3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What do Vitamins do for body?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Human life stages and dietary needs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Menu Analysis.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Adapting recipes for the dietary needs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Fats in recipes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How to plan recipes</a:t>
            </a:r>
            <a:endParaRPr lang="en-GB" sz="7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Hexagon 24">
            <a:extLst>
              <a:ext uri="{FF2B5EF4-FFF2-40B4-BE49-F238E27FC236}">
                <a16:creationId xmlns:a16="http://schemas.microsoft.com/office/drawing/2014/main" id="{879AE974-31FA-2121-1DF2-8FF94FB82934}"/>
              </a:ext>
            </a:extLst>
          </p:cNvPr>
          <p:cNvSpPr/>
          <p:nvPr/>
        </p:nvSpPr>
        <p:spPr>
          <a:xfrm>
            <a:off x="9907493" y="1534779"/>
            <a:ext cx="2198139" cy="1894947"/>
          </a:xfrm>
          <a:prstGeom prst="hexagon">
            <a:avLst/>
          </a:prstGeom>
          <a:solidFill>
            <a:schemeClr val="accent6">
              <a:lumMod val="40000"/>
              <a:lumOff val="60000"/>
              <a:alpha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</a:pPr>
            <a:r>
              <a:rPr lang="en-GB" sz="700" b="1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Portraiture</a:t>
            </a:r>
            <a:endParaRPr lang="en-GB" sz="700" b="1" dirty="0">
              <a:solidFill>
                <a:schemeClr val="tx1"/>
              </a:solidFill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</a:rPr>
              <a:t>Self-portrait and other portrait artworks</a:t>
            </a:r>
            <a:endParaRPr lang="en-GB" sz="700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fontAlgn="base"/>
            <a:r>
              <a:rPr lang="en-GB" sz="700" dirty="0">
                <a:solidFill>
                  <a:schemeClr val="tx1"/>
                </a:solidFill>
                <a:ea typeface="Tahoma" panose="020B0604030504040204" pitchFamily="34" charset="0"/>
              </a:rPr>
              <a:t>R</a:t>
            </a: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</a:rPr>
              <a:t>esearching key artists (Yi Chen and Arabella Dorman) to explore portrait styles and art genres.</a:t>
            </a:r>
            <a:endParaRPr lang="en-GB" sz="700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r>
              <a:rPr lang="en-GB" sz="700" dirty="0">
                <a:solidFill>
                  <a:schemeClr val="tx1"/>
                </a:solidFill>
                <a:ea typeface="Tahoma" panose="020B0604030504040204" pitchFamily="34" charset="0"/>
              </a:rPr>
              <a:t>M</a:t>
            </a: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</a:rPr>
              <a:t>ixed media painting,</a:t>
            </a:r>
          </a:p>
          <a:p>
            <a:r>
              <a:rPr lang="en-GB" sz="700" dirty="0">
                <a:solidFill>
                  <a:schemeClr val="tx1"/>
                </a:solidFill>
                <a:ea typeface="Tahoma" panose="020B0604030504040204" pitchFamily="34" charset="0"/>
              </a:rPr>
              <a:t>L</a:t>
            </a:r>
            <a:r>
              <a:rPr lang="en-GB" sz="700" dirty="0">
                <a:solidFill>
                  <a:schemeClr val="tx1"/>
                </a:solidFill>
                <a:effectLst/>
                <a:ea typeface="Tahoma" panose="020B0604030504040204" pitchFamily="34" charset="0"/>
              </a:rPr>
              <a:t>arge scale charcoal drawing.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26" name="Hexagon 25">
            <a:extLst>
              <a:ext uri="{FF2B5EF4-FFF2-40B4-BE49-F238E27FC236}">
                <a16:creationId xmlns:a16="http://schemas.microsoft.com/office/drawing/2014/main" id="{66563E5E-C7AB-7E85-B36C-664AF39475E6}"/>
              </a:ext>
            </a:extLst>
          </p:cNvPr>
          <p:cNvSpPr/>
          <p:nvPr/>
        </p:nvSpPr>
        <p:spPr>
          <a:xfrm>
            <a:off x="8046538" y="504335"/>
            <a:ext cx="2198139" cy="1894947"/>
          </a:xfrm>
          <a:prstGeom prst="hexagon">
            <a:avLst/>
          </a:prstGeom>
          <a:solidFill>
            <a:schemeClr val="accent6">
              <a:lumMod val="40000"/>
              <a:lumOff val="60000"/>
              <a:alpha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</a:pPr>
            <a:r>
              <a:rPr lang="en-GB" sz="700" b="1" dirty="0">
                <a:solidFill>
                  <a:schemeClr val="tx1"/>
                </a:solidFill>
                <a:effectLst/>
                <a:ea typeface="Tahoma" panose="020B0604030504040204" pitchFamily="34" charset="0"/>
                <a:cs typeface="Times New Roman" panose="02020603050405020304" pitchFamily="18" charset="0"/>
              </a:rPr>
              <a:t>Introduction to papers and boards – Board game project</a:t>
            </a:r>
            <a:endParaRPr lang="en-GB" sz="700" b="1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Board Games</a:t>
            </a: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ommercial printing techniques</a:t>
            </a:r>
          </a:p>
          <a:p>
            <a:pPr>
              <a:lnSpc>
                <a:spcPct val="107000"/>
              </a:lnSpc>
            </a:pPr>
            <a:r>
              <a:rPr lang="en-GB" sz="7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lient profile - wants and needs.</a:t>
            </a:r>
          </a:p>
          <a:p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Generating ideas</a:t>
            </a:r>
          </a:p>
          <a:p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Developing ideas </a:t>
            </a:r>
          </a:p>
          <a:p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Developing CAD skills </a:t>
            </a:r>
          </a:p>
          <a:p>
            <a:r>
              <a:rPr lang="en-GB" sz="7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apers and boards and their uses</a:t>
            </a:r>
          </a:p>
          <a:p>
            <a:r>
              <a:rPr lang="en-GB" sz="700" dirty="0"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Demonstrate practical skills using different materials and techniques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8E60BBEF-1A85-AB7B-86EF-A8F8E1A71617}"/>
              </a:ext>
            </a:extLst>
          </p:cNvPr>
          <p:cNvSpPr/>
          <p:nvPr/>
        </p:nvSpPr>
        <p:spPr>
          <a:xfrm>
            <a:off x="2385386" y="126108"/>
            <a:ext cx="7656946" cy="273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Key Stage 3 Design and Technology Curriculum Map (including Art)  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CF2233C5-C846-6A3F-377C-63D8FA2C1237}"/>
              </a:ext>
            </a:extLst>
          </p:cNvPr>
          <p:cNvSpPr/>
          <p:nvPr/>
        </p:nvSpPr>
        <p:spPr>
          <a:xfrm>
            <a:off x="2385386" y="5588000"/>
            <a:ext cx="9720245" cy="11438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GB" sz="1600" dirty="0">
                <a:solidFill>
                  <a:schemeClr val="tx1"/>
                </a:solidFill>
              </a:rPr>
              <a:t>The design department consists of the following subjects: Design and Technology, Art and Design, Graphics  Textiles and Food Preparation and Nutrition. In years 7, 8 and 9 the year groups are split in half. Each half is divided into 4 mixed ability teaching groups. Teaching groups rotate around the department during the year to </a:t>
            </a:r>
            <a:r>
              <a:rPr lang="en-GB" sz="1600">
                <a:solidFill>
                  <a:schemeClr val="tx1"/>
                </a:solidFill>
              </a:rPr>
              <a:t>experience a </a:t>
            </a:r>
            <a:r>
              <a:rPr lang="en-GB" sz="1600" dirty="0">
                <a:solidFill>
                  <a:schemeClr val="tx1"/>
                </a:solidFill>
              </a:rPr>
              <a:t>broad and diverse curriculum and allows students to experience all the subjects within the year.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A42A052-B3C3-C6D8-1507-DB12BC6F82C7}"/>
              </a:ext>
            </a:extLst>
          </p:cNvPr>
          <p:cNvSpPr txBox="1"/>
          <p:nvPr/>
        </p:nvSpPr>
        <p:spPr>
          <a:xfrm>
            <a:off x="2448277" y="696392"/>
            <a:ext cx="13249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Year 7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36C5F0A-55EA-50BD-6A3F-25C3CE56206F}"/>
              </a:ext>
            </a:extLst>
          </p:cNvPr>
          <p:cNvSpPr txBox="1"/>
          <p:nvPr/>
        </p:nvSpPr>
        <p:spPr>
          <a:xfrm>
            <a:off x="6546667" y="696391"/>
            <a:ext cx="13249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Year 8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8253215-E1CB-38FD-4C6F-41E0E841B31F}"/>
              </a:ext>
            </a:extLst>
          </p:cNvPr>
          <p:cNvSpPr txBox="1"/>
          <p:nvPr/>
        </p:nvSpPr>
        <p:spPr>
          <a:xfrm>
            <a:off x="10709889" y="693757"/>
            <a:ext cx="13249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Year 9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2D677A6-DCBF-FB8F-E40D-8862C3DC3B47}"/>
              </a:ext>
            </a:extLst>
          </p:cNvPr>
          <p:cNvGrpSpPr/>
          <p:nvPr/>
        </p:nvGrpSpPr>
        <p:grpSpPr>
          <a:xfrm>
            <a:off x="1381833" y="1944676"/>
            <a:ext cx="525501" cy="453018"/>
            <a:chOff x="6096000" y="1873188"/>
            <a:chExt cx="2286178" cy="1970843"/>
          </a:xfrm>
        </p:grpSpPr>
        <p:sp>
          <p:nvSpPr>
            <p:cNvPr id="3" name="Hexagon 2">
              <a:extLst>
                <a:ext uri="{FF2B5EF4-FFF2-40B4-BE49-F238E27FC236}">
                  <a16:creationId xmlns:a16="http://schemas.microsoft.com/office/drawing/2014/main" id="{27107E97-8443-515C-1236-4CE1BF793F21}"/>
                </a:ext>
              </a:extLst>
            </p:cNvPr>
            <p:cNvSpPr/>
            <p:nvPr/>
          </p:nvSpPr>
          <p:spPr>
            <a:xfrm>
              <a:off x="6096000" y="1873188"/>
              <a:ext cx="2286178" cy="1970843"/>
            </a:xfrm>
            <a:prstGeom prst="hexagon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2" descr="White Png Icon Of Technology, Transparent Png - 1232x1233(#1302642) -  PngFind">
              <a:extLst>
                <a:ext uri="{FF2B5EF4-FFF2-40B4-BE49-F238E27FC236}">
                  <a16:creationId xmlns:a16="http://schemas.microsoft.com/office/drawing/2014/main" id="{79E1A880-E002-7ED2-ABA7-7F3CCE62999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20114" b="81932" l="20833" r="85000">
                          <a14:foregroundMark x1="56190" y1="53523" x2="56190" y2="53523"/>
                          <a14:foregroundMark x1="85000" y1="54659" x2="85000" y2="54205"/>
                          <a14:foregroundMark x1="42500" y1="23409" x2="42500" y2="23409"/>
                          <a14:foregroundMark x1="50476" y1="23409" x2="50476" y2="23409"/>
                          <a14:foregroundMark x1="40714" y1="20114" x2="40714" y2="20114"/>
                          <a14:foregroundMark x1="22976" y1="27045" x2="22976" y2="27045"/>
                          <a14:foregroundMark x1="20952" y1="37955" x2="20952" y2="37955"/>
                          <a14:foregroundMark x1="39762" y1="65909" x2="39762" y2="65909"/>
                          <a14:foregroundMark x1="46190" y1="81932" x2="46190" y2="8193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41" t="17441" r="10676" b="14187"/>
            <a:stretch/>
          </p:blipFill>
          <p:spPr bwMode="auto">
            <a:xfrm>
              <a:off x="6370531" y="1938180"/>
              <a:ext cx="1903455" cy="18653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93B980F0-3066-0AA8-2540-2A1D0AF7D475}"/>
              </a:ext>
            </a:extLst>
          </p:cNvPr>
          <p:cNvGrpSpPr/>
          <p:nvPr/>
        </p:nvGrpSpPr>
        <p:grpSpPr>
          <a:xfrm>
            <a:off x="5353010" y="1954082"/>
            <a:ext cx="525501" cy="453018"/>
            <a:chOff x="6096000" y="1873188"/>
            <a:chExt cx="2286178" cy="1970843"/>
          </a:xfrm>
        </p:grpSpPr>
        <p:sp>
          <p:nvSpPr>
            <p:cNvPr id="6" name="Hexagon 5">
              <a:extLst>
                <a:ext uri="{FF2B5EF4-FFF2-40B4-BE49-F238E27FC236}">
                  <a16:creationId xmlns:a16="http://schemas.microsoft.com/office/drawing/2014/main" id="{FF7EA432-19EA-8021-5BE2-0ACDF1A6EB19}"/>
                </a:ext>
              </a:extLst>
            </p:cNvPr>
            <p:cNvSpPr/>
            <p:nvPr/>
          </p:nvSpPr>
          <p:spPr>
            <a:xfrm>
              <a:off x="6096000" y="1873188"/>
              <a:ext cx="2286178" cy="1970843"/>
            </a:xfrm>
            <a:prstGeom prst="hexagon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2" descr="White Png Icon Of Technology, Transparent Png - 1232x1233(#1302642) -  PngFind">
              <a:extLst>
                <a:ext uri="{FF2B5EF4-FFF2-40B4-BE49-F238E27FC236}">
                  <a16:creationId xmlns:a16="http://schemas.microsoft.com/office/drawing/2014/main" id="{00A91F9B-A119-08F2-3C0C-86D0E508B10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20114" b="81932" l="20833" r="85000">
                          <a14:foregroundMark x1="56190" y1="53523" x2="56190" y2="53523"/>
                          <a14:foregroundMark x1="85000" y1="54659" x2="85000" y2="54205"/>
                          <a14:foregroundMark x1="42500" y1="23409" x2="42500" y2="23409"/>
                          <a14:foregroundMark x1="50476" y1="23409" x2="50476" y2="23409"/>
                          <a14:foregroundMark x1="40714" y1="20114" x2="40714" y2="20114"/>
                          <a14:foregroundMark x1="22976" y1="27045" x2="22976" y2="27045"/>
                          <a14:foregroundMark x1="20952" y1="37955" x2="20952" y2="37955"/>
                          <a14:foregroundMark x1="39762" y1="65909" x2="39762" y2="65909"/>
                          <a14:foregroundMark x1="46190" y1="81932" x2="46190" y2="8193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41" t="17441" r="10676" b="14187"/>
            <a:stretch/>
          </p:blipFill>
          <p:spPr bwMode="auto">
            <a:xfrm>
              <a:off x="6370531" y="1938180"/>
              <a:ext cx="1903455" cy="18653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370C78B-7072-3DD9-9C18-7A95EC928CCE}"/>
              </a:ext>
            </a:extLst>
          </p:cNvPr>
          <p:cNvGrpSpPr/>
          <p:nvPr/>
        </p:nvGrpSpPr>
        <p:grpSpPr>
          <a:xfrm>
            <a:off x="3246455" y="2967850"/>
            <a:ext cx="525501" cy="453018"/>
            <a:chOff x="895165" y="3156607"/>
            <a:chExt cx="1513820" cy="1305017"/>
          </a:xfrm>
        </p:grpSpPr>
        <p:sp>
          <p:nvSpPr>
            <p:cNvPr id="10" name="Hexagon 9">
              <a:extLst>
                <a:ext uri="{FF2B5EF4-FFF2-40B4-BE49-F238E27FC236}">
                  <a16:creationId xmlns:a16="http://schemas.microsoft.com/office/drawing/2014/main" id="{30679F3F-BB6E-2AC7-4BE8-F49CC445321D}"/>
                </a:ext>
              </a:extLst>
            </p:cNvPr>
            <p:cNvSpPr/>
            <p:nvPr/>
          </p:nvSpPr>
          <p:spPr>
            <a:xfrm>
              <a:off x="895165" y="3156607"/>
              <a:ext cx="1513820" cy="1305017"/>
            </a:xfrm>
            <a:prstGeom prst="hexagon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4" descr="paint brush&quot; Icon - Download for free – Iconduck">
              <a:extLst>
                <a:ext uri="{FF2B5EF4-FFF2-40B4-BE49-F238E27FC236}">
                  <a16:creationId xmlns:a16="http://schemas.microsoft.com/office/drawing/2014/main" id="{042404A8-2A92-48AB-0625-91EA797F714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1584" y="3332707"/>
              <a:ext cx="969058" cy="9690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F313400-1194-A1A7-8AFE-3D489B1B95AD}"/>
              </a:ext>
            </a:extLst>
          </p:cNvPr>
          <p:cNvGrpSpPr/>
          <p:nvPr/>
        </p:nvGrpSpPr>
        <p:grpSpPr>
          <a:xfrm>
            <a:off x="7213634" y="2967850"/>
            <a:ext cx="525501" cy="453018"/>
            <a:chOff x="895165" y="3156607"/>
            <a:chExt cx="1513820" cy="1305017"/>
          </a:xfrm>
        </p:grpSpPr>
        <p:sp>
          <p:nvSpPr>
            <p:cNvPr id="13" name="Hexagon 12">
              <a:extLst>
                <a:ext uri="{FF2B5EF4-FFF2-40B4-BE49-F238E27FC236}">
                  <a16:creationId xmlns:a16="http://schemas.microsoft.com/office/drawing/2014/main" id="{B1B33900-19BF-0263-2FD9-00B5B3DEBD8F}"/>
                </a:ext>
              </a:extLst>
            </p:cNvPr>
            <p:cNvSpPr/>
            <p:nvPr/>
          </p:nvSpPr>
          <p:spPr>
            <a:xfrm>
              <a:off x="895165" y="3156607"/>
              <a:ext cx="1513820" cy="1305017"/>
            </a:xfrm>
            <a:prstGeom prst="hexagon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4" name="Picture 4" descr="paint brush&quot; Icon - Download for free – Iconduck">
              <a:extLst>
                <a:ext uri="{FF2B5EF4-FFF2-40B4-BE49-F238E27FC236}">
                  <a16:creationId xmlns:a16="http://schemas.microsoft.com/office/drawing/2014/main" id="{75361037-1B2D-E5C4-F962-04E2765ADFE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1584" y="3332707"/>
              <a:ext cx="969058" cy="9690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3995B91-B8C4-95B3-54EB-5EC598C10908}"/>
              </a:ext>
            </a:extLst>
          </p:cNvPr>
          <p:cNvGrpSpPr/>
          <p:nvPr/>
        </p:nvGrpSpPr>
        <p:grpSpPr>
          <a:xfrm>
            <a:off x="11224916" y="2975631"/>
            <a:ext cx="525501" cy="453018"/>
            <a:chOff x="895165" y="3156607"/>
            <a:chExt cx="1513820" cy="1305017"/>
          </a:xfrm>
        </p:grpSpPr>
        <p:sp>
          <p:nvSpPr>
            <p:cNvPr id="39" name="Hexagon 38">
              <a:extLst>
                <a:ext uri="{FF2B5EF4-FFF2-40B4-BE49-F238E27FC236}">
                  <a16:creationId xmlns:a16="http://schemas.microsoft.com/office/drawing/2014/main" id="{9EAB712F-80B3-A99C-18D2-146621E9BCBA}"/>
                </a:ext>
              </a:extLst>
            </p:cNvPr>
            <p:cNvSpPr/>
            <p:nvPr/>
          </p:nvSpPr>
          <p:spPr>
            <a:xfrm>
              <a:off x="895165" y="3156607"/>
              <a:ext cx="1513820" cy="1305017"/>
            </a:xfrm>
            <a:prstGeom prst="hexagon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6" name="Picture 4" descr="paint brush&quot; Icon - Download for free – Iconduck">
              <a:extLst>
                <a:ext uri="{FF2B5EF4-FFF2-40B4-BE49-F238E27FC236}">
                  <a16:creationId xmlns:a16="http://schemas.microsoft.com/office/drawing/2014/main" id="{84C5759E-CDE0-62CB-CA1E-A1EED998E2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1584" y="3332707"/>
              <a:ext cx="969058" cy="9690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DBD9E5F5-9BCF-8351-34C2-0D1C2EBA87B0}"/>
              </a:ext>
            </a:extLst>
          </p:cNvPr>
          <p:cNvGrpSpPr/>
          <p:nvPr/>
        </p:nvGrpSpPr>
        <p:grpSpPr>
          <a:xfrm>
            <a:off x="3218096" y="5048519"/>
            <a:ext cx="512841" cy="442104"/>
            <a:chOff x="3916162" y="3513194"/>
            <a:chExt cx="1513820" cy="1305017"/>
          </a:xfrm>
        </p:grpSpPr>
        <p:sp>
          <p:nvSpPr>
            <p:cNvPr id="48" name="Hexagon 47">
              <a:extLst>
                <a:ext uri="{FF2B5EF4-FFF2-40B4-BE49-F238E27FC236}">
                  <a16:creationId xmlns:a16="http://schemas.microsoft.com/office/drawing/2014/main" id="{8221BE6A-56DA-4500-92AA-77DB3DFE0FE8}"/>
                </a:ext>
              </a:extLst>
            </p:cNvPr>
            <p:cNvSpPr/>
            <p:nvPr/>
          </p:nvSpPr>
          <p:spPr>
            <a:xfrm>
              <a:off x="3916162" y="3513194"/>
              <a:ext cx="1513820" cy="1305017"/>
            </a:xfrm>
            <a:prstGeom prst="hexagon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9" name="Picture 6" descr="White needle icon - Free white needle icons">
              <a:extLst>
                <a:ext uri="{FF2B5EF4-FFF2-40B4-BE49-F238E27FC236}">
                  <a16:creationId xmlns:a16="http://schemas.microsoft.com/office/drawing/2014/main" id="{300D3A6B-CC35-7402-79E1-B58E845640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34398" y="3700197"/>
              <a:ext cx="888018" cy="8880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AB13C734-4C35-E36F-E986-2D695C051D42}"/>
              </a:ext>
            </a:extLst>
          </p:cNvPr>
          <p:cNvGrpSpPr/>
          <p:nvPr/>
        </p:nvGrpSpPr>
        <p:grpSpPr>
          <a:xfrm>
            <a:off x="7234630" y="5048519"/>
            <a:ext cx="512841" cy="442104"/>
            <a:chOff x="3916162" y="3513194"/>
            <a:chExt cx="1513820" cy="1305017"/>
          </a:xfrm>
        </p:grpSpPr>
        <p:sp>
          <p:nvSpPr>
            <p:cNvPr id="51" name="Hexagon 50">
              <a:extLst>
                <a:ext uri="{FF2B5EF4-FFF2-40B4-BE49-F238E27FC236}">
                  <a16:creationId xmlns:a16="http://schemas.microsoft.com/office/drawing/2014/main" id="{008AF4AF-2654-43FE-1BC5-17BBC045FDA6}"/>
                </a:ext>
              </a:extLst>
            </p:cNvPr>
            <p:cNvSpPr/>
            <p:nvPr/>
          </p:nvSpPr>
          <p:spPr>
            <a:xfrm>
              <a:off x="3916162" y="3513194"/>
              <a:ext cx="1513820" cy="1305017"/>
            </a:xfrm>
            <a:prstGeom prst="hexagon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2" name="Picture 6" descr="White needle icon - Free white needle icons">
              <a:extLst>
                <a:ext uri="{FF2B5EF4-FFF2-40B4-BE49-F238E27FC236}">
                  <a16:creationId xmlns:a16="http://schemas.microsoft.com/office/drawing/2014/main" id="{0D8E6BD7-3B9B-7011-BCDF-F6C5CFB50E5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34398" y="3700197"/>
              <a:ext cx="888018" cy="8880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12CF740B-2CB9-1957-FAF3-6601D315C780}"/>
              </a:ext>
            </a:extLst>
          </p:cNvPr>
          <p:cNvGrpSpPr/>
          <p:nvPr/>
        </p:nvGrpSpPr>
        <p:grpSpPr>
          <a:xfrm>
            <a:off x="11237576" y="5041236"/>
            <a:ext cx="512841" cy="442104"/>
            <a:chOff x="3916162" y="3513194"/>
            <a:chExt cx="1513820" cy="1305017"/>
          </a:xfrm>
        </p:grpSpPr>
        <p:sp>
          <p:nvSpPr>
            <p:cNvPr id="54" name="Hexagon 53">
              <a:extLst>
                <a:ext uri="{FF2B5EF4-FFF2-40B4-BE49-F238E27FC236}">
                  <a16:creationId xmlns:a16="http://schemas.microsoft.com/office/drawing/2014/main" id="{2A1A7C45-68EB-6C0C-33E1-6B3A16875BBA}"/>
                </a:ext>
              </a:extLst>
            </p:cNvPr>
            <p:cNvSpPr/>
            <p:nvPr/>
          </p:nvSpPr>
          <p:spPr>
            <a:xfrm>
              <a:off x="3916162" y="3513194"/>
              <a:ext cx="1513820" cy="1305017"/>
            </a:xfrm>
            <a:prstGeom prst="hexagon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5" name="Picture 6" descr="White needle icon - Free white needle icons">
              <a:extLst>
                <a:ext uri="{FF2B5EF4-FFF2-40B4-BE49-F238E27FC236}">
                  <a16:creationId xmlns:a16="http://schemas.microsoft.com/office/drawing/2014/main" id="{021FB974-542D-D6DA-FE77-39C75F75FC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34398" y="3700197"/>
              <a:ext cx="888018" cy="8880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A2FBE455-F2C3-FD06-2C1B-20415841ED4E}"/>
              </a:ext>
            </a:extLst>
          </p:cNvPr>
          <p:cNvGrpSpPr/>
          <p:nvPr/>
        </p:nvGrpSpPr>
        <p:grpSpPr>
          <a:xfrm>
            <a:off x="9722769" y="1223307"/>
            <a:ext cx="525501" cy="453018"/>
            <a:chOff x="6096000" y="1873188"/>
            <a:chExt cx="2286178" cy="1970843"/>
          </a:xfrm>
        </p:grpSpPr>
        <p:sp>
          <p:nvSpPr>
            <p:cNvPr id="57" name="Hexagon 56">
              <a:extLst>
                <a:ext uri="{FF2B5EF4-FFF2-40B4-BE49-F238E27FC236}">
                  <a16:creationId xmlns:a16="http://schemas.microsoft.com/office/drawing/2014/main" id="{CFD8942A-A5B8-BFCB-0B2D-1C35F47F86D9}"/>
                </a:ext>
              </a:extLst>
            </p:cNvPr>
            <p:cNvSpPr/>
            <p:nvPr/>
          </p:nvSpPr>
          <p:spPr>
            <a:xfrm>
              <a:off x="6096000" y="1873188"/>
              <a:ext cx="2286178" cy="1970843"/>
            </a:xfrm>
            <a:prstGeom prst="hexagon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8" name="Picture 2" descr="White Png Icon Of Technology, Transparent Png - 1232x1233(#1302642) -  PngFind">
              <a:extLst>
                <a:ext uri="{FF2B5EF4-FFF2-40B4-BE49-F238E27FC236}">
                  <a16:creationId xmlns:a16="http://schemas.microsoft.com/office/drawing/2014/main" id="{442F1CA8-670C-9B94-0E24-BA1170981EA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20114" b="81932" l="20833" r="85000">
                          <a14:foregroundMark x1="56190" y1="53523" x2="56190" y2="53523"/>
                          <a14:foregroundMark x1="85000" y1="54659" x2="85000" y2="54205"/>
                          <a14:foregroundMark x1="42500" y1="23409" x2="42500" y2="23409"/>
                          <a14:foregroundMark x1="50476" y1="23409" x2="50476" y2="23409"/>
                          <a14:foregroundMark x1="40714" y1="20114" x2="40714" y2="20114"/>
                          <a14:foregroundMark x1="22976" y1="27045" x2="22976" y2="27045"/>
                          <a14:foregroundMark x1="20952" y1="37955" x2="20952" y2="37955"/>
                          <a14:foregroundMark x1="39762" y1="65909" x2="39762" y2="65909"/>
                          <a14:foregroundMark x1="46190" y1="81932" x2="46190" y2="8193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41" t="17441" r="10676" b="14187"/>
            <a:stretch/>
          </p:blipFill>
          <p:spPr bwMode="auto">
            <a:xfrm>
              <a:off x="6370531" y="1938180"/>
              <a:ext cx="1903455" cy="18653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E8BEE503-B31C-6912-C777-241543BD5436}"/>
              </a:ext>
            </a:extLst>
          </p:cNvPr>
          <p:cNvGrpSpPr/>
          <p:nvPr/>
        </p:nvGrpSpPr>
        <p:grpSpPr>
          <a:xfrm>
            <a:off x="5366207" y="4007157"/>
            <a:ext cx="525502" cy="453019"/>
            <a:chOff x="3916162" y="1233997"/>
            <a:chExt cx="1513820" cy="1305017"/>
          </a:xfrm>
        </p:grpSpPr>
        <p:sp>
          <p:nvSpPr>
            <p:cNvPr id="63" name="Hexagon 62">
              <a:extLst>
                <a:ext uri="{FF2B5EF4-FFF2-40B4-BE49-F238E27FC236}">
                  <a16:creationId xmlns:a16="http://schemas.microsoft.com/office/drawing/2014/main" id="{541B6A70-6440-C441-968F-6B41F573EEC9}"/>
                </a:ext>
              </a:extLst>
            </p:cNvPr>
            <p:cNvSpPr/>
            <p:nvPr/>
          </p:nvSpPr>
          <p:spPr>
            <a:xfrm>
              <a:off x="3916162" y="1233997"/>
              <a:ext cx="1513820" cy="1305017"/>
            </a:xfrm>
            <a:prstGeom prst="hexagon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4" name="Picture 8" descr="Spoon, fork and knife icon vector illustration in trendy style logo design  8441979 Vector Art at Vecteezy">
              <a:extLst>
                <a:ext uri="{FF2B5EF4-FFF2-40B4-BE49-F238E27FC236}">
                  <a16:creationId xmlns:a16="http://schemas.microsoft.com/office/drawing/2014/main" id="{602479D8-DB99-4DC5-E3E3-91B6C2628F4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801" t="29385" r="24844" b="22719"/>
            <a:stretch/>
          </p:blipFill>
          <p:spPr bwMode="auto">
            <a:xfrm>
              <a:off x="4269911" y="1460010"/>
              <a:ext cx="888018" cy="8446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83DBD461-CA9C-8A8E-2455-B71EFECA3256}"/>
              </a:ext>
            </a:extLst>
          </p:cNvPr>
          <p:cNvGrpSpPr/>
          <p:nvPr/>
        </p:nvGrpSpPr>
        <p:grpSpPr>
          <a:xfrm>
            <a:off x="9354249" y="4007157"/>
            <a:ext cx="525502" cy="453019"/>
            <a:chOff x="3916162" y="1233997"/>
            <a:chExt cx="1513820" cy="1305017"/>
          </a:xfrm>
        </p:grpSpPr>
        <p:sp>
          <p:nvSpPr>
            <p:cNvPr id="66" name="Hexagon 65">
              <a:extLst>
                <a:ext uri="{FF2B5EF4-FFF2-40B4-BE49-F238E27FC236}">
                  <a16:creationId xmlns:a16="http://schemas.microsoft.com/office/drawing/2014/main" id="{955A90E4-2907-CDC3-D93F-FFE260EFC473}"/>
                </a:ext>
              </a:extLst>
            </p:cNvPr>
            <p:cNvSpPr/>
            <p:nvPr/>
          </p:nvSpPr>
          <p:spPr>
            <a:xfrm>
              <a:off x="3916162" y="1233997"/>
              <a:ext cx="1513820" cy="1305017"/>
            </a:xfrm>
            <a:prstGeom prst="hexagon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7" name="Picture 8" descr="Spoon, fork and knife icon vector illustration in trendy style logo design  8441979 Vector Art at Vecteezy">
              <a:extLst>
                <a:ext uri="{FF2B5EF4-FFF2-40B4-BE49-F238E27FC236}">
                  <a16:creationId xmlns:a16="http://schemas.microsoft.com/office/drawing/2014/main" id="{0DC51BFD-BD69-C822-01E7-C874A56B437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801" t="29385" r="24844" b="22719"/>
            <a:stretch/>
          </p:blipFill>
          <p:spPr bwMode="auto">
            <a:xfrm>
              <a:off x="4269911" y="1460010"/>
              <a:ext cx="888018" cy="8446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0" name="Picture 39">
            <a:extLst>
              <a:ext uri="{FF2B5EF4-FFF2-40B4-BE49-F238E27FC236}">
                <a16:creationId xmlns:a16="http://schemas.microsoft.com/office/drawing/2014/main" id="{FE05FBB5-15D6-F248-3E40-242CB4060A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21338" y="4239497"/>
            <a:ext cx="548688" cy="469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9120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2016</TotalTime>
  <Words>502</Words>
  <Application>Microsoft Office PowerPoint</Application>
  <PresentationFormat>Widescreen</PresentationFormat>
  <Paragraphs>107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Castle Donington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Martin Elks (Staff)</dc:creator>
  <cp:lastModifiedBy>Steve Blood (Staff)</cp:lastModifiedBy>
  <cp:revision>12</cp:revision>
  <dcterms:created xsi:type="dcterms:W3CDTF">2023-01-30T12:50:06Z</dcterms:created>
  <dcterms:modified xsi:type="dcterms:W3CDTF">2023-10-03T08:29:16Z</dcterms:modified>
</cp:coreProperties>
</file>